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366" r:id="rId2"/>
    <p:sldId id="367" r:id="rId3"/>
    <p:sldId id="368" r:id="rId4"/>
    <p:sldId id="369" r:id="rId5"/>
    <p:sldId id="370" r:id="rId6"/>
    <p:sldId id="371" r:id="rId7"/>
    <p:sldId id="372" r:id="rId8"/>
    <p:sldId id="373" r:id="rId9"/>
    <p:sldId id="374" r:id="rId10"/>
    <p:sldId id="375" r:id="rId11"/>
    <p:sldId id="376" r:id="rId12"/>
    <p:sldId id="377" r:id="rId13"/>
    <p:sldId id="399" r:id="rId14"/>
    <p:sldId id="401" r:id="rId15"/>
    <p:sldId id="402" r:id="rId16"/>
    <p:sldId id="403" r:id="rId17"/>
    <p:sldId id="404" r:id="rId18"/>
    <p:sldId id="407" r:id="rId19"/>
    <p:sldId id="416" r:id="rId20"/>
    <p:sldId id="408" r:id="rId21"/>
    <p:sldId id="409" r:id="rId22"/>
    <p:sldId id="400" r:id="rId23"/>
    <p:sldId id="415" r:id="rId24"/>
    <p:sldId id="414" r:id="rId25"/>
    <p:sldId id="418" r:id="rId26"/>
    <p:sldId id="406" r:id="rId27"/>
    <p:sldId id="405" r:id="rId28"/>
    <p:sldId id="412" r:id="rId29"/>
    <p:sldId id="411" r:id="rId30"/>
    <p:sldId id="378" r:id="rId31"/>
    <p:sldId id="417" r:id="rId32"/>
    <p:sldId id="379" r:id="rId33"/>
    <p:sldId id="380" r:id="rId34"/>
    <p:sldId id="381" r:id="rId35"/>
    <p:sldId id="382" r:id="rId36"/>
    <p:sldId id="384" r:id="rId37"/>
    <p:sldId id="383" r:id="rId38"/>
    <p:sldId id="385" r:id="rId39"/>
    <p:sldId id="386" r:id="rId40"/>
    <p:sldId id="387" r:id="rId41"/>
    <p:sldId id="388" r:id="rId42"/>
    <p:sldId id="389" r:id="rId43"/>
    <p:sldId id="390" r:id="rId44"/>
    <p:sldId id="391" r:id="rId45"/>
    <p:sldId id="392" r:id="rId46"/>
    <p:sldId id="393" r:id="rId47"/>
    <p:sldId id="394" r:id="rId48"/>
    <p:sldId id="395" r:id="rId49"/>
    <p:sldId id="396" r:id="rId50"/>
    <p:sldId id="397" r:id="rId51"/>
    <p:sldId id="398" r:id="rId52"/>
  </p:sldIdLst>
  <p:sldSz cx="9144000" cy="6858000" type="screen4x3"/>
  <p:notesSz cx="6858000" cy="9144000"/>
  <p:defaultText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0" d="100"/>
          <a:sy n="100" d="100"/>
        </p:scale>
        <p:origin x="-188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zh-TW" altLang="en-US" smtClean="0"/>
              <a:t>按一下以編輯母片標題樣式</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按一下以編輯母片子標題樣式</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5974034A-8AB5-DA40-B049-C0552536C7A7}" type="datetimeFigureOut">
              <a:rPr kumimoji="1" lang="zh-TW" altLang="en-US" smtClean="0"/>
              <a:t>10/09/2015</a:t>
            </a:fld>
            <a:endParaRPr kumimoji="1" lang="zh-TW" alt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kumimoji="1" lang="zh-TW" alt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F4C6042F-B765-0C48-80D3-8454B855DAE3}" type="slidenum">
              <a:rPr kumimoji="1" lang="zh-TW" altLang="en-US" smtClean="0"/>
              <a:t>‹#›</a:t>
            </a:fld>
            <a:endParaRPr kumimoji="1"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a:p>
        </p:txBody>
      </p:sp>
      <p:sp>
        <p:nvSpPr>
          <p:cNvPr id="5" name="Date Placeholder 4"/>
          <p:cNvSpPr>
            <a:spLocks noGrp="1"/>
          </p:cNvSpPr>
          <p:nvPr>
            <p:ph type="dt" sz="half" idx="10"/>
          </p:nvPr>
        </p:nvSpPr>
        <p:spPr/>
        <p:txBody>
          <a:bodyPr/>
          <a:lstStyle/>
          <a:p>
            <a:fld id="{5974034A-8AB5-DA40-B049-C0552536C7A7}" type="datetimeFigureOut">
              <a:rPr kumimoji="1" lang="zh-TW" altLang="en-US" smtClean="0"/>
              <a:t>10/09/2015</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F4C6042F-B765-0C48-80D3-8454B855DAE3}" type="slidenum">
              <a:rPr kumimoji="1" lang="zh-TW" altLang="en-US" smtClean="0"/>
              <a:t>‹#›</a:t>
            </a:fld>
            <a:endParaRPr kumimoji="1" lang="zh-TW" alt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5" name="Date Placeholder 4"/>
          <p:cNvSpPr>
            <a:spLocks noGrp="1"/>
          </p:cNvSpPr>
          <p:nvPr>
            <p:ph type="dt" sz="half" idx="10"/>
          </p:nvPr>
        </p:nvSpPr>
        <p:spPr/>
        <p:txBody>
          <a:bodyPr/>
          <a:lstStyle/>
          <a:p>
            <a:fld id="{5974034A-8AB5-DA40-B049-C0552536C7A7}" type="datetimeFigureOut">
              <a:rPr kumimoji="1" lang="zh-TW" altLang="en-US" smtClean="0"/>
              <a:t>10/09/2015</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F4C6042F-B765-0C48-80D3-8454B855DAE3}" type="slidenum">
              <a:rPr kumimoji="1" lang="zh-TW" altLang="en-US" smtClean="0"/>
              <a:t>‹#›</a:t>
            </a:fld>
            <a:endParaRPr kumimoji="1" lang="zh-TW" alt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a:p>
        </p:txBody>
      </p:sp>
      <p:sp>
        <p:nvSpPr>
          <p:cNvPr id="3" name="Date Placeholder 2"/>
          <p:cNvSpPr>
            <a:spLocks noGrp="1"/>
          </p:cNvSpPr>
          <p:nvPr>
            <p:ph type="dt" sz="half" idx="10"/>
          </p:nvPr>
        </p:nvSpPr>
        <p:spPr/>
        <p:txBody>
          <a:bodyPr/>
          <a:lstStyle/>
          <a:p>
            <a:fld id="{5974034A-8AB5-DA40-B049-C0552536C7A7}" type="datetimeFigureOut">
              <a:rPr kumimoji="1" lang="zh-TW" altLang="en-US" smtClean="0"/>
              <a:t>10/09/2015</a:t>
            </a:fld>
            <a:endParaRPr kumimoji="1" lang="zh-TW" altLang="en-US"/>
          </a:p>
        </p:txBody>
      </p:sp>
      <p:sp>
        <p:nvSpPr>
          <p:cNvPr id="4" name="Footer Placeholder 3"/>
          <p:cNvSpPr>
            <a:spLocks noGrp="1"/>
          </p:cNvSpPr>
          <p:nvPr>
            <p:ph type="ftr" sz="quarter" idx="11"/>
          </p:nvPr>
        </p:nvSpPr>
        <p:spPr/>
        <p:txBody>
          <a:bodyPr/>
          <a:lstStyle/>
          <a:p>
            <a:endParaRPr kumimoji="1" lang="zh-TW" altLang="en-US"/>
          </a:p>
        </p:txBody>
      </p:sp>
      <p:sp>
        <p:nvSpPr>
          <p:cNvPr id="5" name="Slide Number Placeholder 4"/>
          <p:cNvSpPr>
            <a:spLocks noGrp="1"/>
          </p:cNvSpPr>
          <p:nvPr>
            <p:ph type="sldNum" sz="quarter" idx="12"/>
          </p:nvPr>
        </p:nvSpPr>
        <p:spPr/>
        <p:txBody>
          <a:bodyPr/>
          <a:lstStyle/>
          <a:p>
            <a:fld id="{F4C6042F-B765-0C48-80D3-8454B855DAE3}" type="slidenum">
              <a:rPr kumimoji="1" lang="zh-TW" altLang="en-US" smtClean="0"/>
              <a:t>‹#›</a:t>
            </a:fld>
            <a:endParaRPr kumimoji="1"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74034A-8AB5-DA40-B049-C0552536C7A7}" type="datetimeFigureOut">
              <a:rPr kumimoji="1" lang="zh-TW" altLang="en-US" smtClean="0"/>
              <a:t>10/09/2015</a:t>
            </a:fld>
            <a:endParaRPr kumimoji="1" lang="zh-TW" altLang="en-US"/>
          </a:p>
        </p:txBody>
      </p:sp>
      <p:sp>
        <p:nvSpPr>
          <p:cNvPr id="3" name="Footer Placeholder 2"/>
          <p:cNvSpPr>
            <a:spLocks noGrp="1"/>
          </p:cNvSpPr>
          <p:nvPr>
            <p:ph type="ftr" sz="quarter" idx="11"/>
          </p:nvPr>
        </p:nvSpPr>
        <p:spPr/>
        <p:txBody>
          <a:bodyPr/>
          <a:lstStyle/>
          <a:p>
            <a:endParaRPr kumimoji="1" lang="zh-TW" altLang="en-US"/>
          </a:p>
        </p:txBody>
      </p:sp>
      <p:sp>
        <p:nvSpPr>
          <p:cNvPr id="4" name="Slide Number Placeholder 3"/>
          <p:cNvSpPr>
            <a:spLocks noGrp="1"/>
          </p:cNvSpPr>
          <p:nvPr>
            <p:ph type="sldNum" sz="quarter" idx="12"/>
          </p:nvPr>
        </p:nvSpPr>
        <p:spPr/>
        <p:txBody>
          <a:bodyPr/>
          <a:lstStyle/>
          <a:p>
            <a:fld id="{F4C6042F-B765-0C48-80D3-8454B855DAE3}" type="slidenum">
              <a:rPr kumimoji="1" lang="zh-TW" altLang="en-US" smtClean="0"/>
              <a:t>‹#›</a:t>
            </a:fld>
            <a:endParaRPr kumimoji="1" lang="zh-TW"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zh-TW" altLang="en-US" smtClean="0"/>
              <a:t>按一下以編輯母片標題樣式</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5974034A-8AB5-DA40-B049-C0552536C7A7}" type="datetimeFigureOut">
              <a:rPr kumimoji="1" lang="zh-TW" altLang="en-US" smtClean="0"/>
              <a:t>10/09/2015</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F4C6042F-B765-0C48-80D3-8454B855DAE3}" type="slidenum">
              <a:rPr kumimoji="1" lang="zh-TW" altLang="en-US" smtClean="0"/>
              <a:t>‹#›</a:t>
            </a:fld>
            <a:endParaRPr kumimoji="1" lang="zh-TW"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zh-TW" altLang="en-US" smtClean="0"/>
              <a:t>按一下以編輯母片標題樣式</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5974034A-8AB5-DA40-B049-C0552536C7A7}" type="datetimeFigureOut">
              <a:rPr kumimoji="1" lang="zh-TW" altLang="en-US" smtClean="0"/>
              <a:t>10/09/2015</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F4C6042F-B765-0C48-80D3-8454B855DAE3}" type="slidenum">
              <a:rPr kumimoji="1" lang="zh-TW" altLang="en-US" smtClean="0"/>
              <a:t>‹#›</a:t>
            </a:fld>
            <a:endParaRPr kumimoji="1" lang="zh-TW" alt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zh-TW" altLang="en-US" smtClean="0"/>
              <a:t>將圖片拖曳至版面配置區或按一下圖示以新增</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張含標題圖片">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zh-TW" altLang="en-US" smtClean="0"/>
              <a:t>將圖片拖曳至版面配置區或按一下圖示以新增</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zh-TW" altLang="en-US" smtClean="0"/>
              <a:t>將圖片拖曳至版面配置區或按一下圖示以新增</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zh-TW" altLang="en-US" smtClean="0"/>
              <a:t>按一下以編輯母片標題樣式</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5974034A-8AB5-DA40-B049-C0552536C7A7}" type="datetimeFigureOut">
              <a:rPr kumimoji="1" lang="zh-TW" altLang="en-US" smtClean="0"/>
              <a:t>10/09/2015</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F4C6042F-B765-0C48-80D3-8454B855DAE3}" type="slidenum">
              <a:rPr kumimoji="1" lang="zh-TW" altLang="en-US" smtClean="0"/>
              <a:t>‹#›</a:t>
            </a:fld>
            <a:endParaRPr kumimoji="1"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標題上的圖片">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zh-TW" altLang="en-US" smtClean="0"/>
              <a:t>按一下以編輯母片標題樣式</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5974034A-8AB5-DA40-B049-C0552536C7A7}" type="datetimeFigureOut">
              <a:rPr kumimoji="1" lang="zh-TW" altLang="en-US" smtClean="0"/>
              <a:t>10/09/2015</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F4C6042F-B765-0C48-80D3-8454B855DAE3}" type="slidenum">
              <a:rPr kumimoji="1" lang="zh-TW" altLang="en-US" smtClean="0"/>
              <a:t>‹#›</a:t>
            </a:fld>
            <a:endParaRPr kumimoji="1" lang="zh-TW" alt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zh-TW" altLang="en-US" smtClean="0"/>
              <a:t>將圖片拖曳至版面配置區或按一下圖示以新增</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標題上 2 張圖片">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zh-TW" altLang="en-US" smtClean="0"/>
              <a:t>按一下以編輯母片標題樣式</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zh-TW" altLang="en-US" smtClean="0"/>
              <a:t>將圖片拖曳至版面配置區或按一下圖示以新增</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zh-TW" altLang="en-US" smtClean="0"/>
              <a:t>將圖片拖曳至版面配置區或按一下圖示以新增</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5974034A-8AB5-DA40-B049-C0552536C7A7}" type="datetimeFigureOut">
              <a:rPr kumimoji="1" lang="zh-TW" altLang="en-US" smtClean="0"/>
              <a:t>10/09/2015</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F4C6042F-B765-0C48-80D3-8454B855DAE3}" type="slidenum">
              <a:rPr kumimoji="1" lang="zh-TW" altLang="en-US" smtClean="0"/>
              <a:t>‹#›</a:t>
            </a:fld>
            <a:endParaRPr kumimoji="1"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標題及直排文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a:p>
        </p:txBody>
      </p:sp>
      <p:sp>
        <p:nvSpPr>
          <p:cNvPr id="3" name="Vertical Text Placeholder 2"/>
          <p:cNvSpPr>
            <a:spLocks noGrp="1"/>
          </p:cNvSpPr>
          <p:nvPr>
            <p:ph type="body" orient="vert" idx="1"/>
          </p:nvPr>
        </p:nvSpPr>
        <p:spPr/>
        <p:txBody>
          <a:bodyPr vert="eaVert"/>
          <a:lstStyle>
            <a:lvl5pP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4" name="Date Placeholder 3"/>
          <p:cNvSpPr>
            <a:spLocks noGrp="1"/>
          </p:cNvSpPr>
          <p:nvPr>
            <p:ph type="dt" sz="half" idx="10"/>
          </p:nvPr>
        </p:nvSpPr>
        <p:spPr/>
        <p:txBody>
          <a:bodyPr/>
          <a:lstStyle/>
          <a:p>
            <a:fld id="{5974034A-8AB5-DA40-B049-C0552536C7A7}" type="datetimeFigureOut">
              <a:rPr kumimoji="1" lang="zh-TW" altLang="en-US" smtClean="0"/>
              <a:t>10/09/2015</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F4C6042F-B765-0C48-80D3-8454B855DAE3}" type="slidenum">
              <a:rPr kumimoji="1" lang="zh-TW" altLang="en-US" smtClean="0"/>
              <a:t>‹#›</a:t>
            </a:fld>
            <a:endParaRPr kumimoji="1"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a:p>
        </p:txBody>
      </p:sp>
      <p:sp>
        <p:nvSpPr>
          <p:cNvPr id="3" name="Content Placeholder 2"/>
          <p:cNvSpPr>
            <a:spLocks noGrp="1"/>
          </p:cNvSpPr>
          <p:nvPr>
            <p:ph idx="1"/>
          </p:nvPr>
        </p:nvSpPr>
        <p:spPr/>
        <p:txBody>
          <a:bodyPr/>
          <a:lstStyle>
            <a:lvl5pP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4" name="Date Placeholder 3"/>
          <p:cNvSpPr>
            <a:spLocks noGrp="1"/>
          </p:cNvSpPr>
          <p:nvPr>
            <p:ph type="dt" sz="half" idx="10"/>
          </p:nvPr>
        </p:nvSpPr>
        <p:spPr/>
        <p:txBody>
          <a:bodyPr/>
          <a:lstStyle/>
          <a:p>
            <a:fld id="{5974034A-8AB5-DA40-B049-C0552536C7A7}" type="datetimeFigureOut">
              <a:rPr kumimoji="1" lang="zh-TW" altLang="en-US" smtClean="0"/>
              <a:t>10/09/2015</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F4C6042F-B765-0C48-80D3-8454B855DAE3}" type="slidenum">
              <a:rPr kumimoji="1" lang="zh-TW" altLang="en-US" smtClean="0"/>
              <a:t>‹#›</a:t>
            </a:fld>
            <a:endParaRPr kumimoji="1"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直排標題及文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zh-TW" altLang="en-US" smtClean="0"/>
              <a:t>按一下以編輯母片標題樣式</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4" name="Date Placeholder 3"/>
          <p:cNvSpPr>
            <a:spLocks noGrp="1"/>
          </p:cNvSpPr>
          <p:nvPr>
            <p:ph type="dt" sz="half" idx="10"/>
          </p:nvPr>
        </p:nvSpPr>
        <p:spPr/>
        <p:txBody>
          <a:bodyPr/>
          <a:lstStyle/>
          <a:p>
            <a:fld id="{5974034A-8AB5-DA40-B049-C0552536C7A7}" type="datetimeFigureOut">
              <a:rPr kumimoji="1" lang="zh-TW" altLang="en-US" smtClean="0"/>
              <a:t>10/09/2015</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F4C6042F-B765-0C48-80D3-8454B855DAE3}" type="slidenum">
              <a:rPr kumimoji="1" lang="zh-TW" altLang="en-US" smtClean="0"/>
              <a:t>‹#›</a:t>
            </a:fld>
            <a:endParaRPr kumimoji="1"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標題投影片含浮水印">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zh-TW" altLang="en-US" smtClean="0"/>
              <a:t>按一下以編輯母片文字樣式</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zh-TW" altLang="en-US" smtClean="0"/>
              <a:t>按一下以編輯母片標題樣式</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按一下以編輯母片子標題樣式</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5974034A-8AB5-DA40-B049-C0552536C7A7}" type="datetimeFigureOut">
              <a:rPr kumimoji="1" lang="zh-TW" altLang="en-US" smtClean="0"/>
              <a:t>10/09/2015</a:t>
            </a:fld>
            <a:endParaRPr kumimoji="1" lang="zh-TW" alt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kumimoji="1" lang="zh-TW" alt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F4C6042F-B765-0C48-80D3-8454B855DAE3}" type="slidenum">
              <a:rPr kumimoji="1" lang="zh-TW" altLang="en-US" smtClean="0"/>
              <a:t>‹#›</a:t>
            </a:fld>
            <a:endParaRPr kumimoji="1"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區段標頭">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zh-TW" altLang="en-US" smtClean="0"/>
              <a:t>按一下以編輯母片標題樣式</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zh-TW" altLang="en-US" smtClean="0"/>
              <a:t>按一下以編輯母片文字樣式</a:t>
            </a:r>
          </a:p>
        </p:txBody>
      </p:sp>
      <p:sp>
        <p:nvSpPr>
          <p:cNvPr id="4" name="Date Placeholder 3"/>
          <p:cNvSpPr>
            <a:spLocks noGrp="1"/>
          </p:cNvSpPr>
          <p:nvPr>
            <p:ph type="dt" sz="half" idx="10"/>
          </p:nvPr>
        </p:nvSpPr>
        <p:spPr/>
        <p:txBody>
          <a:bodyPr/>
          <a:lstStyle/>
          <a:p>
            <a:fld id="{5974034A-8AB5-DA40-B049-C0552536C7A7}" type="datetimeFigureOut">
              <a:rPr kumimoji="1" lang="zh-TW" altLang="en-US" smtClean="0"/>
              <a:t>10/09/2015</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F4C6042F-B765-0C48-80D3-8454B855DAE3}" type="slidenum">
              <a:rPr kumimoji="1" lang="zh-TW" altLang="en-US" smtClean="0"/>
              <a:t>‹#›</a:t>
            </a:fld>
            <a:endParaRPr kumimoji="1"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含浮水印的區段">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zh-TW" altLang="en-US" smtClean="0"/>
              <a:t>按一下以編輯母片文字樣式</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zh-TW" altLang="en-US" smtClean="0"/>
              <a:t>按一下以編輯母片標題樣式</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5974034A-8AB5-DA40-B049-C0552536C7A7}" type="datetimeFigureOut">
              <a:rPr kumimoji="1" lang="zh-TW" altLang="en-US" smtClean="0"/>
              <a:t>10/09/2015</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F4C6042F-B765-0C48-80D3-8454B855DAE3}" type="slidenum">
              <a:rPr kumimoji="1" lang="zh-TW" altLang="en-US" smtClean="0"/>
              <a:t>‹#›</a:t>
            </a:fld>
            <a:endParaRPr kumimoji="1"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含圖片的區段">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zh-TW" altLang="en-US" smtClean="0"/>
              <a:t>按一下以編輯母片標題樣式</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zh-TW" altLang="en-US" smtClean="0"/>
              <a:t>將圖片拖曳至版面配置區或按一下圖示以新增</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5974034A-8AB5-DA40-B049-C0552536C7A7}" type="datetimeFigureOut">
              <a:rPr kumimoji="1" lang="zh-TW" altLang="en-US" smtClean="0"/>
              <a:t>10/09/2015</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F4C6042F-B765-0C48-80D3-8454B855DAE3}" type="slidenum">
              <a:rPr kumimoji="1" lang="zh-TW" altLang="en-US" smtClean="0"/>
              <a:t>‹#›</a:t>
            </a:fld>
            <a:endParaRPr kumimoji="1"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5" name="Date Placeholder 4"/>
          <p:cNvSpPr>
            <a:spLocks noGrp="1"/>
          </p:cNvSpPr>
          <p:nvPr>
            <p:ph type="dt" sz="half" idx="10"/>
          </p:nvPr>
        </p:nvSpPr>
        <p:spPr/>
        <p:txBody>
          <a:bodyPr/>
          <a:lstStyle/>
          <a:p>
            <a:fld id="{5974034A-8AB5-DA40-B049-C0552536C7A7}" type="datetimeFigureOut">
              <a:rPr kumimoji="1" lang="zh-TW" altLang="en-US" smtClean="0"/>
              <a:t>10/09/2015</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F4C6042F-B765-0C48-80D3-8454B855DAE3}" type="slidenum">
              <a:rPr kumimoji="1" lang="zh-TW" altLang="en-US" smtClean="0"/>
              <a:t>‹#›</a:t>
            </a:fld>
            <a:endParaRPr kumimoji="1"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7" name="Date Placeholder 6"/>
          <p:cNvSpPr>
            <a:spLocks noGrp="1"/>
          </p:cNvSpPr>
          <p:nvPr>
            <p:ph type="dt" sz="half" idx="10"/>
          </p:nvPr>
        </p:nvSpPr>
        <p:spPr/>
        <p:txBody>
          <a:bodyPr/>
          <a:lstStyle/>
          <a:p>
            <a:fld id="{5974034A-8AB5-DA40-B049-C0552536C7A7}" type="datetimeFigureOut">
              <a:rPr kumimoji="1" lang="zh-TW" altLang="en-US" smtClean="0"/>
              <a:t>10/09/2015</a:t>
            </a:fld>
            <a:endParaRPr kumimoji="1" lang="zh-TW" altLang="en-US"/>
          </a:p>
        </p:txBody>
      </p:sp>
      <p:sp>
        <p:nvSpPr>
          <p:cNvPr id="8" name="Footer Placeholder 7"/>
          <p:cNvSpPr>
            <a:spLocks noGrp="1"/>
          </p:cNvSpPr>
          <p:nvPr>
            <p:ph type="ftr" sz="quarter" idx="11"/>
          </p:nvPr>
        </p:nvSpPr>
        <p:spPr/>
        <p:txBody>
          <a:bodyPr/>
          <a:lstStyle/>
          <a:p>
            <a:endParaRPr kumimoji="1" lang="zh-TW" altLang="en-US"/>
          </a:p>
        </p:txBody>
      </p:sp>
      <p:sp>
        <p:nvSpPr>
          <p:cNvPr id="9" name="Slide Number Placeholder 8"/>
          <p:cNvSpPr>
            <a:spLocks noGrp="1"/>
          </p:cNvSpPr>
          <p:nvPr>
            <p:ph type="sldNum" sz="quarter" idx="12"/>
          </p:nvPr>
        </p:nvSpPr>
        <p:spPr/>
        <p:txBody>
          <a:bodyPr/>
          <a:lstStyle/>
          <a:p>
            <a:fld id="{F4C6042F-B765-0C48-80D3-8454B855DAE3}" type="slidenum">
              <a:rPr kumimoji="1" lang="zh-TW" altLang="en-US" smtClean="0"/>
              <a:t>‹#›</a:t>
            </a:fld>
            <a:endParaRPr kumimoji="1" lang="zh-TW" alt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兩項物件，上及下">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5" name="Date Placeholder 4"/>
          <p:cNvSpPr>
            <a:spLocks noGrp="1"/>
          </p:cNvSpPr>
          <p:nvPr>
            <p:ph type="dt" sz="half" idx="10"/>
          </p:nvPr>
        </p:nvSpPr>
        <p:spPr/>
        <p:txBody>
          <a:bodyPr/>
          <a:lstStyle/>
          <a:p>
            <a:fld id="{5974034A-8AB5-DA40-B049-C0552536C7A7}" type="datetimeFigureOut">
              <a:rPr kumimoji="1" lang="zh-TW" altLang="en-US" smtClean="0"/>
              <a:t>10/09/2015</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F4C6042F-B765-0C48-80D3-8454B855DAE3}" type="slidenum">
              <a:rPr kumimoji="1" lang="zh-TW" altLang="en-US" smtClean="0"/>
              <a:t>‹#›</a:t>
            </a:fld>
            <a:endParaRPr kumimoji="1" lang="zh-TW" alt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zh-TW" altLang="en-US" smtClean="0"/>
              <a:t>按一下以編輯母片標題樣式</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5974034A-8AB5-DA40-B049-C0552536C7A7}" type="datetimeFigureOut">
              <a:rPr kumimoji="1" lang="zh-TW" altLang="en-US" smtClean="0"/>
              <a:t>10/09/2015</a:t>
            </a:fld>
            <a:endParaRPr kumimoji="1" lang="zh-TW" alt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kumimoji="1" lang="zh-TW" alt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F4C6042F-B765-0C48-80D3-8454B855DAE3}" type="slidenum">
              <a:rPr kumimoji="1" lang="zh-TW" altLang="en-US" smtClean="0"/>
              <a:t>‹#›</a:t>
            </a:fld>
            <a:endParaRPr kumimoji="1" lang="zh-TW"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kumimoji="1" lang="en-US" altLang="zh-TW" sz="5400" dirty="0" smtClean="0">
                <a:latin typeface="BiauKai"/>
                <a:ea typeface="BiauKai"/>
                <a:cs typeface="BiauKai"/>
              </a:rPr>
              <a:t>    </a:t>
            </a:r>
            <a:r>
              <a:rPr kumimoji="1" lang="zh-TW" altLang="en-US" sz="5400" dirty="0" smtClean="0">
                <a:latin typeface="BiauKai"/>
                <a:ea typeface="BiauKai"/>
                <a:cs typeface="BiauKai"/>
              </a:rPr>
              <a:t>基督教</a:t>
            </a:r>
            <a:r>
              <a:rPr kumimoji="1" lang="en-US" altLang="zh-TW" sz="5400" dirty="0" smtClean="0">
                <a:latin typeface="BiauKai"/>
                <a:ea typeface="BiauKai"/>
                <a:cs typeface="BiauKai"/>
              </a:rPr>
              <a:t> </a:t>
            </a:r>
            <a:br>
              <a:rPr kumimoji="1" lang="en-US" altLang="zh-TW" sz="5400" dirty="0" smtClean="0">
                <a:latin typeface="BiauKai"/>
                <a:ea typeface="BiauKai"/>
                <a:cs typeface="BiauKai"/>
              </a:rPr>
            </a:br>
            <a:r>
              <a:rPr kumimoji="1" lang="en-US" altLang="zh-TW" sz="5400" dirty="0" smtClean="0">
                <a:latin typeface="BiauKai"/>
                <a:ea typeface="BiauKai"/>
                <a:cs typeface="BiauKai"/>
              </a:rPr>
              <a:t>        </a:t>
            </a:r>
            <a:r>
              <a:rPr kumimoji="1" lang="zh-TW" altLang="en-US" sz="4000" dirty="0" smtClean="0">
                <a:latin typeface="BiauKai"/>
                <a:ea typeface="BiauKai"/>
                <a:cs typeface="BiauKai"/>
              </a:rPr>
              <a:t>與</a:t>
            </a:r>
            <a:r>
              <a:rPr kumimoji="1" lang="en-US" altLang="zh-TW" sz="5400" dirty="0" smtClean="0">
                <a:latin typeface="BiauKai"/>
                <a:ea typeface="BiauKai"/>
                <a:cs typeface="BiauKai"/>
              </a:rPr>
              <a:t/>
            </a:r>
            <a:br>
              <a:rPr kumimoji="1" lang="en-US" altLang="zh-TW" sz="5400" dirty="0" smtClean="0">
                <a:latin typeface="BiauKai"/>
                <a:ea typeface="BiauKai"/>
                <a:cs typeface="BiauKai"/>
              </a:rPr>
            </a:br>
            <a:r>
              <a:rPr kumimoji="1" lang="en-US" altLang="zh-TW" sz="5400" dirty="0" smtClean="0">
                <a:latin typeface="BiauKai"/>
                <a:ea typeface="BiauKai"/>
                <a:cs typeface="BiauKai"/>
              </a:rPr>
              <a:t>      </a:t>
            </a:r>
            <a:r>
              <a:rPr kumimoji="1" lang="zh-TW" altLang="en-US" sz="5400" dirty="0" smtClean="0">
                <a:latin typeface="BiauKai"/>
                <a:ea typeface="BiauKai"/>
                <a:cs typeface="BiauKai"/>
              </a:rPr>
              <a:t>東西方人文藝術</a:t>
            </a:r>
            <a:endParaRPr kumimoji="1" lang="zh-TW" altLang="en-US" sz="5400" dirty="0">
              <a:latin typeface="BiauKai"/>
              <a:ea typeface="BiauKai"/>
              <a:cs typeface="BiauKai"/>
            </a:endParaRPr>
          </a:p>
        </p:txBody>
      </p:sp>
      <p:sp>
        <p:nvSpPr>
          <p:cNvPr id="3" name="子標題 2"/>
          <p:cNvSpPr>
            <a:spLocks noGrp="1"/>
          </p:cNvSpPr>
          <p:nvPr>
            <p:ph type="subTitle" idx="1"/>
          </p:nvPr>
        </p:nvSpPr>
        <p:spPr>
          <a:xfrm>
            <a:off x="2209800" y="5331610"/>
            <a:ext cx="6626644" cy="1137764"/>
          </a:xfrm>
        </p:spPr>
        <p:txBody>
          <a:bodyPr>
            <a:normAutofit fontScale="92500" lnSpcReduction="10000"/>
          </a:bodyPr>
          <a:lstStyle/>
          <a:p>
            <a:pPr>
              <a:lnSpc>
                <a:spcPct val="150000"/>
              </a:lnSpc>
            </a:pPr>
            <a:r>
              <a:rPr kumimoji="1" lang="zh-TW" altLang="en-US" sz="2800" dirty="0" smtClean="0">
                <a:latin typeface="BiauKai"/>
                <a:ea typeface="BiauKai"/>
                <a:cs typeface="BiauKai"/>
              </a:rPr>
              <a:t>中華福音神學院推廣教育部課程</a:t>
            </a:r>
            <a:r>
              <a:rPr kumimoji="1" lang="en-US" altLang="zh-TW" sz="2800" dirty="0" smtClean="0">
                <a:latin typeface="BiauKai"/>
                <a:ea typeface="BiauKai"/>
                <a:cs typeface="BiauKai"/>
              </a:rPr>
              <a:t/>
            </a:r>
            <a:br>
              <a:rPr kumimoji="1" lang="en-US" altLang="zh-TW" sz="2800" dirty="0" smtClean="0">
                <a:latin typeface="BiauKai"/>
                <a:ea typeface="BiauKai"/>
                <a:cs typeface="BiauKai"/>
              </a:rPr>
            </a:br>
            <a:r>
              <a:rPr kumimoji="1" lang="en-US" altLang="zh-TW" sz="2800" dirty="0" smtClean="0">
                <a:latin typeface="BiauKai"/>
                <a:ea typeface="BiauKai"/>
                <a:cs typeface="BiauKai"/>
              </a:rPr>
              <a:t>                                   </a:t>
            </a:r>
            <a:r>
              <a:rPr kumimoji="1" lang="zh-TW" altLang="en-US" sz="2600" dirty="0" smtClean="0">
                <a:latin typeface="BiauKai"/>
                <a:ea typeface="BiauKai"/>
                <a:cs typeface="BiauKai"/>
              </a:rPr>
              <a:t>曾劭愷</a:t>
            </a:r>
            <a:r>
              <a:rPr kumimoji="1" lang="en-US" altLang="zh-TW" sz="2600" dirty="0" smtClean="0">
                <a:latin typeface="BiauKai"/>
                <a:ea typeface="BiauKai"/>
                <a:cs typeface="BiauKai"/>
              </a:rPr>
              <a:t> </a:t>
            </a:r>
            <a:r>
              <a:rPr kumimoji="1" lang="zh-TW" altLang="en-US" sz="2600" dirty="0" smtClean="0">
                <a:latin typeface="BiauKai"/>
                <a:ea typeface="BiauKai"/>
                <a:cs typeface="BiauKai"/>
              </a:rPr>
              <a:t>主授</a:t>
            </a:r>
            <a:endParaRPr kumimoji="1" lang="zh-TW" altLang="en-US" sz="2600" dirty="0">
              <a:latin typeface="BiauKai"/>
              <a:ea typeface="BiauKai"/>
              <a:cs typeface="BiauKai"/>
            </a:endParaRPr>
          </a:p>
        </p:txBody>
      </p:sp>
    </p:spTree>
    <p:extLst>
      <p:ext uri="{BB962C8B-B14F-4D97-AF65-F5344CB8AC3E}">
        <p14:creationId xmlns:p14="http://schemas.microsoft.com/office/powerpoint/2010/main" val="121423890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402639"/>
            <a:ext cx="7313613" cy="868362"/>
          </a:xfrm>
        </p:spPr>
        <p:txBody>
          <a:bodyPr/>
          <a:lstStyle/>
          <a:p>
            <a:r>
              <a:rPr kumimoji="1" lang="zh-TW" altLang="en-US" dirty="0" smtClean="0"/>
              <a:t>例：馬太廿七的雙重諷刺</a:t>
            </a:r>
            <a:endParaRPr kumimoji="1" lang="zh-TW" altLang="en-US" dirty="0"/>
          </a:p>
        </p:txBody>
      </p:sp>
      <p:sp>
        <p:nvSpPr>
          <p:cNvPr id="3" name="內容版面配置區 2"/>
          <p:cNvSpPr>
            <a:spLocks noGrp="1"/>
          </p:cNvSpPr>
          <p:nvPr>
            <p:ph idx="1"/>
          </p:nvPr>
        </p:nvSpPr>
        <p:spPr>
          <a:xfrm>
            <a:off x="515510" y="1371600"/>
            <a:ext cx="8235572" cy="5330786"/>
          </a:xfrm>
        </p:spPr>
        <p:txBody>
          <a:bodyPr>
            <a:normAutofit lnSpcReduction="10000"/>
          </a:bodyPr>
          <a:lstStyle/>
          <a:p>
            <a:pPr marL="0" indent="0">
              <a:buNone/>
            </a:pPr>
            <a:r>
              <a:rPr lang="zh-TW" altLang="zh-TW" b="1" u="sng" dirty="0"/>
              <a:t>基督之死：死亡之死（廿七</a:t>
            </a:r>
            <a:r>
              <a:rPr lang="en-US" altLang="zh-TW" b="1" u="sng" dirty="0"/>
              <a:t>45-56</a:t>
            </a:r>
            <a:r>
              <a:rPr lang="zh-TW" altLang="zh-TW" b="1" u="sng" dirty="0"/>
              <a:t>）</a:t>
            </a:r>
            <a:endParaRPr lang="en-GB" altLang="zh-TW" dirty="0"/>
          </a:p>
          <a:p>
            <a:pPr marL="0" indent="0">
              <a:buNone/>
            </a:pPr>
            <a:r>
              <a:rPr lang="en-US" altLang="zh-TW" dirty="0">
                <a:sym typeface="Wingdings"/>
              </a:rPr>
              <a:t></a:t>
            </a:r>
            <a:r>
              <a:rPr lang="zh-TW" altLang="zh-TW" dirty="0"/>
              <a:t>「以利！以利！拉馬撒巴各大尼？」（廿七</a:t>
            </a:r>
            <a:r>
              <a:rPr lang="en-US" altLang="zh-TW" dirty="0"/>
              <a:t>45</a:t>
            </a:r>
            <a:r>
              <a:rPr lang="zh-TW" altLang="zh-TW" dirty="0"/>
              <a:t>）</a:t>
            </a:r>
            <a:endParaRPr lang="en-GB" altLang="zh-TW" dirty="0"/>
          </a:p>
          <a:p>
            <a:pPr marL="0" indent="0">
              <a:buNone/>
            </a:pPr>
            <a:r>
              <a:rPr lang="en-US" altLang="zh-TW" dirty="0"/>
              <a:t> </a:t>
            </a:r>
            <a:r>
              <a:rPr lang="en-US" altLang="zh-TW" dirty="0" smtClean="0"/>
              <a:t>   -</a:t>
            </a:r>
            <a:r>
              <a:rPr lang="zh-TW" altLang="zh-TW" dirty="0"/>
              <a:t>以詩廿二彰顯祂在十字架上的主權</a:t>
            </a:r>
            <a:endParaRPr lang="en-GB" altLang="zh-TW" dirty="0"/>
          </a:p>
          <a:p>
            <a:pPr marL="0" indent="0">
              <a:buNone/>
            </a:pPr>
            <a:r>
              <a:rPr lang="en-US" altLang="zh-TW" dirty="0">
                <a:sym typeface="Wingdings"/>
              </a:rPr>
              <a:t></a:t>
            </a:r>
            <a:r>
              <a:rPr lang="zh-TW" altLang="zh-TW" dirty="0"/>
              <a:t>至聖所的幔子（廿七</a:t>
            </a:r>
            <a:r>
              <a:rPr lang="en-US" altLang="zh-TW" dirty="0"/>
              <a:t>50-53</a:t>
            </a:r>
            <a:r>
              <a:rPr lang="zh-TW" altLang="zh-TW" dirty="0"/>
              <a:t>）</a:t>
            </a:r>
            <a:endParaRPr lang="en-GB" altLang="zh-TW" dirty="0"/>
          </a:p>
          <a:p>
            <a:pPr marL="0" indent="0">
              <a:buNone/>
            </a:pPr>
            <a:r>
              <a:rPr lang="en-US" altLang="zh-TW" dirty="0"/>
              <a:t> </a:t>
            </a:r>
            <a:r>
              <a:rPr lang="en-US" altLang="zh-TW" dirty="0" smtClean="0"/>
              <a:t>   -</a:t>
            </a:r>
            <a:r>
              <a:rPr lang="zh-TW" altLang="zh-TW" dirty="0"/>
              <a:t>罪與死的鴻溝</a:t>
            </a:r>
            <a:endParaRPr lang="en-GB" altLang="zh-TW" dirty="0"/>
          </a:p>
          <a:p>
            <a:pPr marL="0" indent="0">
              <a:buNone/>
            </a:pPr>
            <a:r>
              <a:rPr lang="en-US" altLang="zh-TW" dirty="0"/>
              <a:t> </a:t>
            </a:r>
            <a:r>
              <a:rPr lang="en-US" altLang="zh-TW" dirty="0" smtClean="0"/>
              <a:t>   -</a:t>
            </a:r>
            <a:r>
              <a:rPr lang="zh-TW" altLang="zh-TW" dirty="0"/>
              <a:t>基督的身體，為我們捨了，開出又新又活的路（參來十</a:t>
            </a:r>
            <a:r>
              <a:rPr lang="en-US" altLang="zh-TW" dirty="0"/>
              <a:t>19-23</a:t>
            </a:r>
            <a:r>
              <a:rPr lang="zh-TW" altLang="zh-TW" dirty="0"/>
              <a:t>）</a:t>
            </a:r>
            <a:endParaRPr lang="en-GB" altLang="zh-TW" dirty="0"/>
          </a:p>
          <a:p>
            <a:pPr marL="0" indent="0">
              <a:buNone/>
            </a:pPr>
            <a:r>
              <a:rPr lang="en-US" altLang="zh-TW" dirty="0">
                <a:sym typeface="Wingdings"/>
              </a:rPr>
              <a:t></a:t>
            </a:r>
            <a:r>
              <a:rPr lang="zh-TW" altLang="zh-TW" dirty="0"/>
              <a:t>與主同死（參林後五</a:t>
            </a:r>
            <a:r>
              <a:rPr lang="en-US" altLang="zh-TW" dirty="0"/>
              <a:t>14-21</a:t>
            </a:r>
            <a:r>
              <a:rPr lang="zh-TW" altLang="zh-TW" dirty="0"/>
              <a:t>）</a:t>
            </a:r>
            <a:endParaRPr lang="en-GB" altLang="zh-TW" dirty="0"/>
          </a:p>
          <a:p>
            <a:pPr marL="0" indent="0">
              <a:buNone/>
            </a:pPr>
            <a:r>
              <a:rPr lang="en-US" altLang="zh-TW" dirty="0">
                <a:sym typeface="Wingdings"/>
              </a:rPr>
              <a:t></a:t>
            </a:r>
            <a:r>
              <a:rPr lang="zh-TW" altLang="zh-TW" dirty="0"/>
              <a:t>基督死時，死亡就已被吞滅，新生命已經開始（廿七</a:t>
            </a:r>
            <a:r>
              <a:rPr lang="en-US" altLang="zh-TW" dirty="0"/>
              <a:t>51-53</a:t>
            </a:r>
            <a:r>
              <a:rPr lang="zh-TW" altLang="zh-TW" dirty="0"/>
              <a:t>）：基督復活的必然性</a:t>
            </a:r>
            <a:endParaRPr lang="en-GB" altLang="zh-TW" dirty="0"/>
          </a:p>
          <a:p>
            <a:pPr marL="0" indent="0">
              <a:buNone/>
            </a:pPr>
            <a:endParaRPr kumimoji="1" lang="zh-TW" altLang="en-US" dirty="0"/>
          </a:p>
        </p:txBody>
      </p:sp>
    </p:spTree>
    <p:extLst>
      <p:ext uri="{BB962C8B-B14F-4D97-AF65-F5344CB8AC3E}">
        <p14:creationId xmlns:p14="http://schemas.microsoft.com/office/powerpoint/2010/main" val="265182434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例：馬太廿七的雙重諷刺</a:t>
            </a:r>
            <a:endParaRPr kumimoji="1" lang="zh-TW" altLang="en-US" dirty="0"/>
          </a:p>
        </p:txBody>
      </p:sp>
      <p:sp>
        <p:nvSpPr>
          <p:cNvPr id="3" name="內容版面配置區 2"/>
          <p:cNvSpPr>
            <a:spLocks noGrp="1"/>
          </p:cNvSpPr>
          <p:nvPr>
            <p:ph idx="1"/>
          </p:nvPr>
        </p:nvSpPr>
        <p:spPr>
          <a:xfrm>
            <a:off x="326907" y="1735137"/>
            <a:ext cx="8688215" cy="4615153"/>
          </a:xfrm>
        </p:spPr>
        <p:txBody>
          <a:bodyPr>
            <a:normAutofit/>
          </a:bodyPr>
          <a:lstStyle/>
          <a:p>
            <a:pPr marL="0" indent="0">
              <a:buNone/>
            </a:pPr>
            <a:r>
              <a:rPr lang="zh-TW" altLang="zh-TW" b="1" u="sng" dirty="0"/>
              <a:t>財主進天國：在神沒有難成的事！（廿七</a:t>
            </a:r>
            <a:r>
              <a:rPr lang="en-US" altLang="zh-TW" b="1" u="sng" dirty="0"/>
              <a:t>57-61</a:t>
            </a:r>
            <a:r>
              <a:rPr lang="zh-TW" altLang="zh-TW" b="1" u="sng" dirty="0"/>
              <a:t>）</a:t>
            </a:r>
            <a:endParaRPr lang="en-GB" altLang="zh-TW" dirty="0"/>
          </a:p>
          <a:p>
            <a:pPr marL="0" indent="0">
              <a:buNone/>
            </a:pPr>
            <a:r>
              <a:rPr lang="en-GB" altLang="zh-TW" dirty="0" smtClean="0">
                <a:sym typeface="Wingdings"/>
              </a:rPr>
              <a:t></a:t>
            </a:r>
            <a:r>
              <a:rPr lang="zh-TW" altLang="en-US" dirty="0" smtClean="0">
                <a:sym typeface="Wingdings"/>
              </a:rPr>
              <a:t>從雙重諷刺（</a:t>
            </a:r>
            <a:r>
              <a:rPr lang="en-US" altLang="zh-TW" dirty="0" smtClean="0">
                <a:sym typeface="Wingdings"/>
              </a:rPr>
              <a:t>double irony</a:t>
            </a:r>
            <a:r>
              <a:rPr lang="zh-TW" altLang="en-US" dirty="0" smtClean="0">
                <a:sym typeface="Wingdings"/>
              </a:rPr>
              <a:t>）到矛盾修辭（</a:t>
            </a:r>
            <a:r>
              <a:rPr lang="en-US" altLang="zh-TW" dirty="0" smtClean="0">
                <a:sym typeface="Wingdings"/>
              </a:rPr>
              <a:t>oxymoron</a:t>
            </a:r>
            <a:r>
              <a:rPr lang="zh-TW" altLang="en-US" dirty="0" smtClean="0">
                <a:sym typeface="Wingdings"/>
              </a:rPr>
              <a:t>）</a:t>
            </a:r>
            <a:r>
              <a:rPr lang="en-US" altLang="zh-TW" dirty="0" smtClean="0">
                <a:sym typeface="Wingdings"/>
              </a:rPr>
              <a:t/>
            </a:r>
            <a:br>
              <a:rPr lang="en-US" altLang="zh-TW" dirty="0" smtClean="0">
                <a:sym typeface="Wingdings"/>
              </a:rPr>
            </a:br>
            <a:r>
              <a:rPr lang="en-US" altLang="zh-TW" dirty="0" smtClean="0">
                <a:sym typeface="Wingdings"/>
              </a:rPr>
              <a:t></a:t>
            </a:r>
            <a:r>
              <a:rPr lang="zh-TW" altLang="zh-TW" dirty="0"/>
              <a:t>神蹟：耶穌的安葬</a:t>
            </a:r>
            <a:endParaRPr lang="en-GB" altLang="zh-TW" dirty="0"/>
          </a:p>
          <a:p>
            <a:pPr marL="0" indent="0">
              <a:buNone/>
            </a:pPr>
            <a:r>
              <a:rPr lang="en-US" altLang="zh-TW" dirty="0" smtClean="0"/>
              <a:t>    -</a:t>
            </a:r>
            <a:r>
              <a:rPr lang="zh-TW" altLang="zh-TW" dirty="0"/>
              <a:t>應驗賽五十三</a:t>
            </a:r>
            <a:r>
              <a:rPr lang="en-US" altLang="zh-TW" dirty="0"/>
              <a:t>9</a:t>
            </a:r>
            <a:endParaRPr lang="en-GB" altLang="zh-TW" dirty="0"/>
          </a:p>
          <a:p>
            <a:pPr marL="0" indent="0">
              <a:buNone/>
            </a:pPr>
            <a:r>
              <a:rPr lang="en-US" altLang="zh-TW" dirty="0" smtClean="0"/>
              <a:t>    -</a:t>
            </a:r>
            <a:r>
              <a:rPr lang="zh-TW" altLang="zh-TW" dirty="0"/>
              <a:t>財主進天國！（參太十九）</a:t>
            </a:r>
            <a:endParaRPr lang="en-GB" altLang="zh-TW" dirty="0"/>
          </a:p>
          <a:p>
            <a:pPr marL="0" indent="0">
              <a:buNone/>
            </a:pPr>
            <a:r>
              <a:rPr lang="en-US" altLang="zh-TW" dirty="0">
                <a:sym typeface="Wingdings"/>
              </a:rPr>
              <a:t></a:t>
            </a:r>
            <a:r>
              <a:rPr lang="zh-TW" altLang="zh-TW" dirty="0"/>
              <a:t>約瑟是「尊貴的議員，也是等候神國的。他放膽去見彼拉多，求耶穌的身體」（可十五</a:t>
            </a:r>
            <a:r>
              <a:rPr lang="en-US" altLang="zh-TW" dirty="0"/>
              <a:t>35</a:t>
            </a:r>
            <a:r>
              <a:rPr lang="zh-TW" altLang="zh-TW" dirty="0"/>
              <a:t>）</a:t>
            </a:r>
            <a:endParaRPr lang="en-GB" altLang="zh-TW" dirty="0"/>
          </a:p>
          <a:p>
            <a:pPr marL="0" indent="0">
              <a:buNone/>
            </a:pPr>
            <a:r>
              <a:rPr lang="en-US" altLang="zh-TW" dirty="0"/>
              <a:t> </a:t>
            </a:r>
            <a:r>
              <a:rPr lang="en-US" altLang="zh-TW" dirty="0" smtClean="0"/>
              <a:t>   -</a:t>
            </a:r>
            <a:r>
              <a:rPr lang="zh-TW" altLang="zh-TW" dirty="0"/>
              <a:t>「活祭」（羅十二</a:t>
            </a:r>
            <a:r>
              <a:rPr lang="en-US" altLang="zh-TW" dirty="0"/>
              <a:t>1-2</a:t>
            </a:r>
            <a:r>
              <a:rPr lang="zh-TW" altLang="zh-TW" dirty="0"/>
              <a:t>）</a:t>
            </a:r>
            <a:endParaRPr lang="en-GB" altLang="zh-TW" dirty="0"/>
          </a:p>
          <a:p>
            <a:pPr marL="0" indent="0">
              <a:buNone/>
            </a:pPr>
            <a:endParaRPr kumimoji="1" lang="zh-TW" altLang="en-US" dirty="0"/>
          </a:p>
        </p:txBody>
      </p:sp>
    </p:spTree>
    <p:extLst>
      <p:ext uri="{BB962C8B-B14F-4D97-AF65-F5344CB8AC3E}">
        <p14:creationId xmlns:p14="http://schemas.microsoft.com/office/powerpoint/2010/main" val="36084453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2653534"/>
            <a:ext cx="7313613" cy="868362"/>
          </a:xfrm>
        </p:spPr>
        <p:txBody>
          <a:bodyPr/>
          <a:lstStyle/>
          <a:p>
            <a:r>
              <a:rPr kumimoji="1" lang="zh-TW" altLang="en-US" dirty="0" smtClean="0"/>
              <a:t>形式與內</a:t>
            </a:r>
            <a:r>
              <a:rPr kumimoji="1" lang="zh-TW" altLang="en-US" dirty="0" smtClean="0"/>
              <a:t>容的和諧</a:t>
            </a:r>
            <a:r>
              <a:rPr kumimoji="1" lang="zh-TW" altLang="en-US" dirty="0" smtClean="0"/>
              <a:t>：</a:t>
            </a:r>
            <a:r>
              <a:rPr kumimoji="1" lang="en-US" altLang="zh-TW" dirty="0" smtClean="0"/>
              <a:t/>
            </a:r>
            <a:br>
              <a:rPr kumimoji="1" lang="en-US" altLang="zh-TW" dirty="0" smtClean="0"/>
            </a:br>
            <a:r>
              <a:rPr kumimoji="1" lang="zh-TW" altLang="en-US" dirty="0" smtClean="0"/>
              <a:t>聖禮美學</a:t>
            </a:r>
            <a:endParaRPr kumimoji="1" lang="zh-TW" altLang="en-US" dirty="0"/>
          </a:p>
        </p:txBody>
      </p:sp>
    </p:spTree>
    <p:extLst>
      <p:ext uri="{BB962C8B-B14F-4D97-AF65-F5344CB8AC3E}">
        <p14:creationId xmlns:p14="http://schemas.microsoft.com/office/powerpoint/2010/main" val="132857861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「名」與「實」</a:t>
            </a:r>
            <a:endParaRPr kumimoji="1" lang="zh-TW" altLang="en-US" dirty="0"/>
          </a:p>
        </p:txBody>
      </p:sp>
      <p:sp>
        <p:nvSpPr>
          <p:cNvPr id="3" name="內容版面配置區 2"/>
          <p:cNvSpPr>
            <a:spLocks noGrp="1"/>
          </p:cNvSpPr>
          <p:nvPr>
            <p:ph idx="1"/>
          </p:nvPr>
        </p:nvSpPr>
        <p:spPr/>
        <p:txBody>
          <a:bodyPr/>
          <a:lstStyle/>
          <a:p>
            <a:r>
              <a:rPr kumimoji="1" lang="zh-TW" altLang="en-US" dirty="0" smtClean="0"/>
              <a:t>中世紀唯名論、實名論的辯論</a:t>
            </a:r>
            <a:endParaRPr kumimoji="1" lang="en-US" altLang="zh-TW" dirty="0" smtClean="0"/>
          </a:p>
          <a:p>
            <a:r>
              <a:rPr kumimoji="1" lang="zh-TW" altLang="en-US" dirty="0" smtClean="0"/>
              <a:t>莎士比亞．</a:t>
            </a:r>
            <a:r>
              <a:rPr kumimoji="1" lang="en-US" altLang="zh-TW" dirty="0" smtClean="0"/>
              <a:t>《</a:t>
            </a:r>
            <a:r>
              <a:rPr kumimoji="1" lang="zh-TW" altLang="en-US" dirty="0" smtClean="0"/>
              <a:t>羅密歐與茱麗葉</a:t>
            </a:r>
            <a:r>
              <a:rPr kumimoji="1" lang="en-US" altLang="zh-TW" dirty="0" smtClean="0"/>
              <a:t>》</a:t>
            </a:r>
          </a:p>
          <a:p>
            <a:r>
              <a:rPr kumimoji="1" lang="zh-TW" altLang="en-US" dirty="0" smtClean="0"/>
              <a:t>古典主義：名</a:t>
            </a:r>
            <a:r>
              <a:rPr kumimoji="1" lang="en-US" altLang="zh-TW" dirty="0" smtClean="0"/>
              <a:t>&gt;</a:t>
            </a:r>
            <a:r>
              <a:rPr kumimoji="1" lang="zh-TW" altLang="en-US" dirty="0" smtClean="0"/>
              <a:t>實</a:t>
            </a:r>
            <a:endParaRPr kumimoji="1" lang="en-US" altLang="zh-TW" dirty="0" smtClean="0"/>
          </a:p>
          <a:p>
            <a:r>
              <a:rPr kumimoji="1" lang="zh-TW" altLang="en-US" dirty="0" smtClean="0"/>
              <a:t>浪漫主義：實</a:t>
            </a:r>
            <a:r>
              <a:rPr kumimoji="1" lang="en-US" altLang="zh-TW" dirty="0" smtClean="0"/>
              <a:t>&gt;</a:t>
            </a:r>
            <a:r>
              <a:rPr kumimoji="1" lang="zh-TW" altLang="en-US" dirty="0" smtClean="0"/>
              <a:t>名</a:t>
            </a:r>
            <a:endParaRPr kumimoji="1" lang="en-US" altLang="zh-TW" dirty="0" smtClean="0"/>
          </a:p>
          <a:p>
            <a:r>
              <a:rPr kumimoji="1" lang="zh-TW" altLang="en-US" dirty="0" smtClean="0"/>
              <a:t>婚姻與愛情：</a:t>
            </a:r>
            <a:r>
              <a:rPr kumimoji="1" lang="en-US" altLang="zh-TW" dirty="0" smtClean="0"/>
              <a:t>《</a:t>
            </a:r>
            <a:r>
              <a:rPr kumimoji="1" lang="zh-TW" altLang="en-US" dirty="0" smtClean="0"/>
              <a:t>屋頂上的提琴手</a:t>
            </a:r>
            <a:r>
              <a:rPr kumimoji="1" lang="en-US" altLang="zh-TW" dirty="0" smtClean="0"/>
              <a:t>》</a:t>
            </a:r>
          </a:p>
          <a:p>
            <a:pPr marL="0" indent="0">
              <a:buNone/>
            </a:pPr>
            <a:r>
              <a:rPr kumimoji="1" lang="en-US" altLang="zh-TW" dirty="0"/>
              <a:t/>
            </a:r>
            <a:br>
              <a:rPr kumimoji="1" lang="en-US" altLang="zh-TW" dirty="0"/>
            </a:br>
            <a:r>
              <a:rPr kumimoji="1" lang="zh-TW" altLang="en-US" dirty="0" smtClean="0"/>
              <a:t>從聖禮講起</a:t>
            </a:r>
            <a:r>
              <a:rPr kumimoji="1" lang="en-US" altLang="zh-TW" dirty="0" smtClean="0"/>
              <a:t>…</a:t>
            </a:r>
            <a:endParaRPr kumimoji="1" lang="zh-TW" altLang="en-US" dirty="0"/>
          </a:p>
        </p:txBody>
      </p:sp>
    </p:spTree>
    <p:extLst>
      <p:ext uri="{BB962C8B-B14F-4D97-AF65-F5344CB8AC3E}">
        <p14:creationId xmlns:p14="http://schemas.microsoft.com/office/powerpoint/2010/main" val="237138219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聖禮：記號與印證</a:t>
            </a:r>
            <a:endParaRPr kumimoji="1" lang="zh-TW" altLang="en-US" dirty="0"/>
          </a:p>
        </p:txBody>
      </p:sp>
      <p:sp>
        <p:nvSpPr>
          <p:cNvPr id="3" name="內容版面配置區 2"/>
          <p:cNvSpPr>
            <a:spLocks noGrp="1"/>
          </p:cNvSpPr>
          <p:nvPr>
            <p:ph idx="1"/>
          </p:nvPr>
        </p:nvSpPr>
        <p:spPr/>
        <p:txBody>
          <a:bodyPr/>
          <a:lstStyle/>
          <a:p>
            <a:r>
              <a:rPr lang="zh-TW" altLang="zh-TW" dirty="0"/>
              <a:t>「未見之事」的可見記號與印證</a:t>
            </a:r>
            <a:r>
              <a:rPr lang="en-GB" altLang="zh-TW" dirty="0"/>
              <a:t> (sign and seal) </a:t>
            </a:r>
            <a:endParaRPr lang="en-GB" altLang="zh-TW" dirty="0" smtClean="0"/>
          </a:p>
          <a:p>
            <a:r>
              <a:rPr kumimoji="1" lang="zh-TW" altLang="en-US" dirty="0" smtClean="0"/>
              <a:t>記號（</a:t>
            </a:r>
            <a:r>
              <a:rPr kumimoji="1" lang="en-US" altLang="zh-TW" dirty="0" smtClean="0"/>
              <a:t>sign</a:t>
            </a:r>
            <a:r>
              <a:rPr kumimoji="1" lang="zh-TW" altLang="en-US" dirty="0" smtClean="0"/>
              <a:t>）的能力（例：</a:t>
            </a:r>
            <a:r>
              <a:rPr kumimoji="1" lang="en-US" altLang="zh-TW" dirty="0" smtClean="0"/>
              <a:t>stop sign</a:t>
            </a:r>
            <a:r>
              <a:rPr kumimoji="1" lang="zh-TW" altLang="en-US" dirty="0" smtClean="0"/>
              <a:t>）</a:t>
            </a:r>
            <a:r>
              <a:rPr kumimoji="1" lang="en-US" altLang="zh-TW" dirty="0" smtClean="0"/>
              <a:t/>
            </a:r>
            <a:br>
              <a:rPr kumimoji="1" lang="en-US" altLang="zh-TW" dirty="0" smtClean="0"/>
            </a:br>
            <a:r>
              <a:rPr kumimoji="1" lang="en-US" altLang="zh-TW" dirty="0" smtClean="0">
                <a:sym typeface="Wingdings"/>
              </a:rPr>
              <a:t></a:t>
            </a:r>
            <a:r>
              <a:rPr kumimoji="1" lang="zh-TW" altLang="en-US" dirty="0" smtClean="0">
                <a:sym typeface="Wingdings"/>
              </a:rPr>
              <a:t>有別於「象徵符號」（</a:t>
            </a:r>
            <a:r>
              <a:rPr kumimoji="1" lang="en-US" altLang="zh-TW" dirty="0" smtClean="0">
                <a:sym typeface="Wingdings"/>
              </a:rPr>
              <a:t>symbol</a:t>
            </a:r>
            <a:r>
              <a:rPr kumimoji="1" lang="zh-TW" altLang="en-US" dirty="0" smtClean="0">
                <a:sym typeface="Wingdings"/>
              </a:rPr>
              <a:t>，例：學唇鳥）</a:t>
            </a:r>
            <a:endParaRPr kumimoji="1" lang="en-US" altLang="zh-TW" dirty="0" smtClean="0">
              <a:sym typeface="Wingdings"/>
            </a:endParaRPr>
          </a:p>
          <a:p>
            <a:r>
              <a:rPr kumimoji="1" lang="zh-TW" altLang="en-US" dirty="0" smtClean="0"/>
              <a:t>印證（</a:t>
            </a:r>
            <a:r>
              <a:rPr kumimoji="1" lang="en-US" altLang="zh-TW" dirty="0" smtClean="0"/>
              <a:t>seal</a:t>
            </a:r>
            <a:r>
              <a:rPr kumimoji="1" lang="zh-TW" altLang="en-US" dirty="0" smtClean="0"/>
              <a:t>）的權柄（例：醫師簽名、銀行印章）</a:t>
            </a:r>
            <a:endParaRPr kumimoji="1" lang="zh-TW" altLang="en-US" dirty="0"/>
          </a:p>
        </p:txBody>
      </p:sp>
    </p:spTree>
    <p:extLst>
      <p:ext uri="{BB962C8B-B14F-4D97-AF65-F5344CB8AC3E}">
        <p14:creationId xmlns:p14="http://schemas.microsoft.com/office/powerpoint/2010/main" val="76417662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聖禮（</a:t>
            </a:r>
            <a:r>
              <a:rPr kumimoji="1" lang="en-US" altLang="zh-TW" dirty="0" smtClean="0"/>
              <a:t>Sacraments</a:t>
            </a:r>
            <a:r>
              <a:rPr kumimoji="1" lang="zh-TW" altLang="en-US" dirty="0" smtClean="0"/>
              <a:t>）的定義</a:t>
            </a:r>
            <a:endParaRPr kumimoji="1" lang="zh-TW" altLang="en-US" dirty="0"/>
          </a:p>
        </p:txBody>
      </p:sp>
      <p:sp>
        <p:nvSpPr>
          <p:cNvPr id="3" name="內容版面配置區 2"/>
          <p:cNvSpPr>
            <a:spLocks noGrp="1"/>
          </p:cNvSpPr>
          <p:nvPr>
            <p:ph idx="1"/>
          </p:nvPr>
        </p:nvSpPr>
        <p:spPr/>
        <p:txBody>
          <a:bodyPr>
            <a:normAutofit fontScale="92500"/>
          </a:bodyPr>
          <a:lstStyle/>
          <a:p>
            <a:r>
              <a:rPr lang="zh-TW" altLang="zh-TW" dirty="0" smtClean="0"/>
              <a:t>洗禮</a:t>
            </a:r>
            <a:r>
              <a:rPr lang="en-GB" altLang="zh-TW" dirty="0" smtClean="0"/>
              <a:t> </a:t>
            </a:r>
            <a:r>
              <a:rPr lang="en-GB" altLang="zh-TW" dirty="0"/>
              <a:t>&amp; </a:t>
            </a:r>
            <a:r>
              <a:rPr lang="zh-TW" altLang="zh-TW" dirty="0"/>
              <a:t>聖餐</a:t>
            </a:r>
            <a:endParaRPr lang="en-GB" altLang="zh-TW" dirty="0"/>
          </a:p>
          <a:p>
            <a:r>
              <a:rPr lang="zh-TW" altLang="zh-TW" dirty="0" smtClean="0"/>
              <a:t>恩典之</a:t>
            </a:r>
            <a:r>
              <a:rPr lang="zh-TW" altLang="zh-TW" dirty="0"/>
              <a:t>約的記號</a:t>
            </a:r>
            <a:r>
              <a:rPr lang="en-GB" altLang="zh-TW" dirty="0"/>
              <a:t> (holy signs and seals of the covenant of grace)</a:t>
            </a:r>
          </a:p>
          <a:p>
            <a:r>
              <a:rPr lang="zh-TW" altLang="zh-TW" dirty="0" smtClean="0"/>
              <a:t>直接</a:t>
            </a:r>
            <a:r>
              <a:rPr lang="zh-TW" altLang="zh-TW" dirty="0"/>
              <a:t>由神設立</a:t>
            </a:r>
            <a:r>
              <a:rPr lang="en-GB" altLang="zh-TW" dirty="0"/>
              <a:t> (immediately instituted by God)</a:t>
            </a:r>
          </a:p>
          <a:p>
            <a:r>
              <a:rPr lang="zh-TW" altLang="zh-TW" dirty="0" smtClean="0"/>
              <a:t>代表基督與祂</a:t>
            </a:r>
            <a:r>
              <a:rPr lang="zh-TW" altLang="zh-TW" dirty="0"/>
              <a:t>的益處</a:t>
            </a:r>
            <a:r>
              <a:rPr lang="en-GB" altLang="zh-TW" dirty="0"/>
              <a:t> (represent Christ and His benefits)</a:t>
            </a:r>
          </a:p>
          <a:p>
            <a:r>
              <a:rPr lang="zh-TW" altLang="zh-TW" dirty="0" smtClean="0"/>
              <a:t>聖禮</a:t>
            </a:r>
            <a:r>
              <a:rPr lang="zh-TW" altLang="zh-TW" dirty="0"/>
              <a:t>非事物本身，但與事物本身有屬靈的連繫</a:t>
            </a:r>
            <a:r>
              <a:rPr lang="en-GB" altLang="zh-TW" dirty="0"/>
              <a:t> (spiritual </a:t>
            </a:r>
            <a:r>
              <a:rPr lang="en-GB" altLang="zh-TW" dirty="0" smtClean="0"/>
              <a:t>relation</a:t>
            </a:r>
            <a:r>
              <a:rPr lang="en-GB" altLang="zh-TW" dirty="0"/>
              <a:t>)</a:t>
            </a:r>
          </a:p>
          <a:p>
            <a:r>
              <a:rPr lang="zh-TW" altLang="zh-TW" dirty="0" smtClean="0"/>
              <a:t>與</a:t>
            </a:r>
            <a:r>
              <a:rPr lang="zh-TW" altLang="zh-TW" dirty="0"/>
              <a:t>主</a:t>
            </a:r>
            <a:r>
              <a:rPr lang="zh-TW" altLang="zh-TW" dirty="0" smtClean="0"/>
              <a:t>聯合</a:t>
            </a:r>
            <a:r>
              <a:rPr lang="zh-TW" altLang="en-US" dirty="0" smtClean="0"/>
              <a:t>的媒介</a:t>
            </a:r>
            <a:endParaRPr lang="en-GB" altLang="zh-TW" dirty="0"/>
          </a:p>
          <a:p>
            <a:endParaRPr kumimoji="1" lang="zh-TW" altLang="en-US" dirty="0"/>
          </a:p>
        </p:txBody>
      </p:sp>
    </p:spTree>
    <p:extLst>
      <p:ext uri="{BB962C8B-B14F-4D97-AF65-F5344CB8AC3E}">
        <p14:creationId xmlns:p14="http://schemas.microsoft.com/office/powerpoint/2010/main" val="108107812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洗禮：為何要受洗？</a:t>
            </a:r>
            <a:endParaRPr kumimoji="1" lang="zh-TW" altLang="en-US" dirty="0"/>
          </a:p>
        </p:txBody>
      </p:sp>
      <p:sp>
        <p:nvSpPr>
          <p:cNvPr id="3" name="內容版面配置區 2"/>
          <p:cNvSpPr>
            <a:spLocks noGrp="1"/>
          </p:cNvSpPr>
          <p:nvPr>
            <p:ph idx="1"/>
          </p:nvPr>
        </p:nvSpPr>
        <p:spPr>
          <a:xfrm>
            <a:off x="914400" y="1735138"/>
            <a:ext cx="7313613" cy="4322762"/>
          </a:xfrm>
        </p:spPr>
        <p:txBody>
          <a:bodyPr>
            <a:normAutofit/>
          </a:bodyPr>
          <a:lstStyle/>
          <a:p>
            <a:r>
              <a:rPr lang="en-GB" altLang="zh-TW" dirty="0" smtClean="0"/>
              <a:t>“</a:t>
            </a:r>
            <a:r>
              <a:rPr lang="en-GB" altLang="zh-TW" dirty="0"/>
              <a:t>It’s the thought that counts”?</a:t>
            </a:r>
          </a:p>
          <a:p>
            <a:r>
              <a:rPr lang="zh-TW" altLang="zh-TW" dirty="0" smtClean="0"/>
              <a:t>表裡</a:t>
            </a:r>
            <a:r>
              <a:rPr lang="zh-TW" altLang="zh-TW" dirty="0"/>
              <a:t>一致</a:t>
            </a:r>
            <a:r>
              <a:rPr lang="en-GB" altLang="zh-TW" dirty="0"/>
              <a:t> (</a:t>
            </a:r>
            <a:r>
              <a:rPr lang="zh-TW" altLang="zh-TW" dirty="0"/>
              <a:t>羅十</a:t>
            </a:r>
            <a:r>
              <a:rPr lang="en-GB" altLang="zh-TW" dirty="0"/>
              <a:t>8-9</a:t>
            </a:r>
            <a:r>
              <a:rPr lang="en-GB" altLang="zh-TW" dirty="0" smtClean="0"/>
              <a:t>)</a:t>
            </a:r>
            <a:r>
              <a:rPr lang="zh-TW" altLang="en-US" dirty="0" smtClean="0"/>
              <a:t>：「</a:t>
            </a:r>
            <a:r>
              <a:rPr lang="zh-TW" altLang="zh-TW" dirty="0"/>
              <a:t>這道離你不遠，正在你口裡，在你心裡。你若口裡認耶穌為主，心裡信神叫他從死裡復活，就必得救</a:t>
            </a:r>
            <a:r>
              <a:rPr lang="zh-TW" altLang="zh-TW" dirty="0" smtClean="0"/>
              <a:t>。</a:t>
            </a:r>
            <a:r>
              <a:rPr lang="zh-TW" altLang="en-US" dirty="0" smtClean="0"/>
              <a:t>」</a:t>
            </a:r>
            <a:endParaRPr lang="en-GB" altLang="zh-TW" dirty="0"/>
          </a:p>
          <a:p>
            <a:r>
              <a:rPr lang="zh-TW" altLang="zh-TW" dirty="0" smtClean="0"/>
              <a:t>結婚的比喻</a:t>
            </a:r>
            <a:endParaRPr lang="en-GB" altLang="zh-TW" dirty="0"/>
          </a:p>
          <a:p>
            <a:r>
              <a:rPr lang="zh-TW" altLang="zh-TW" dirty="0" smtClean="0"/>
              <a:t>可</a:t>
            </a:r>
            <a:r>
              <a:rPr lang="zh-TW" altLang="zh-TW" dirty="0"/>
              <a:t>十六</a:t>
            </a:r>
            <a:r>
              <a:rPr lang="en-US" altLang="zh-TW" dirty="0"/>
              <a:t>16</a:t>
            </a:r>
            <a:r>
              <a:rPr lang="zh-TW" altLang="zh-TW" dirty="0" smtClean="0"/>
              <a:t>：</a:t>
            </a:r>
            <a:r>
              <a:rPr lang="zh-TW" altLang="en-US" dirty="0" smtClean="0"/>
              <a:t>「</a:t>
            </a:r>
            <a:r>
              <a:rPr lang="zh-TW" altLang="zh-TW" dirty="0" smtClean="0"/>
              <a:t>信而受洗</a:t>
            </a:r>
            <a:r>
              <a:rPr lang="zh-TW" altLang="zh-TW" dirty="0"/>
              <a:t>的，必然得救</a:t>
            </a:r>
            <a:r>
              <a:rPr lang="zh-TW" altLang="zh-TW" dirty="0" smtClean="0"/>
              <a:t>。</a:t>
            </a:r>
            <a:r>
              <a:rPr lang="zh-TW" altLang="en-US" dirty="0" smtClean="0"/>
              <a:t>」</a:t>
            </a:r>
            <a:endParaRPr lang="en-GB" altLang="zh-TW" dirty="0"/>
          </a:p>
          <a:p>
            <a:r>
              <a:rPr lang="zh-TW" altLang="zh-TW" dirty="0" smtClean="0"/>
              <a:t>「</a:t>
            </a:r>
            <a:r>
              <a:rPr lang="zh-TW" altLang="zh-TW" dirty="0"/>
              <a:t>受洗才能得救」</a:t>
            </a:r>
            <a:r>
              <a:rPr lang="en-GB" altLang="zh-TW" dirty="0"/>
              <a:t>/ </a:t>
            </a:r>
            <a:r>
              <a:rPr lang="zh-TW" altLang="zh-TW" dirty="0"/>
              <a:t>「受洗就能得救」？「</a:t>
            </a:r>
            <a:r>
              <a:rPr lang="zh-TW" altLang="zh-TW" i="1" dirty="0"/>
              <a:t>信</a:t>
            </a:r>
            <a:r>
              <a:rPr lang="zh-TW" altLang="zh-TW" dirty="0"/>
              <a:t>而受洗的，必然得救；不信的，必被定罪。」</a:t>
            </a:r>
            <a:endParaRPr lang="en-GB" altLang="zh-TW" dirty="0"/>
          </a:p>
          <a:p>
            <a:endParaRPr kumimoji="1" lang="zh-TW" altLang="en-US" dirty="0"/>
          </a:p>
        </p:txBody>
      </p:sp>
    </p:spTree>
    <p:extLst>
      <p:ext uri="{BB962C8B-B14F-4D97-AF65-F5344CB8AC3E}">
        <p14:creationId xmlns:p14="http://schemas.microsoft.com/office/powerpoint/2010/main" val="231205335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洗禮：不只是形式</a:t>
            </a:r>
            <a:endParaRPr kumimoji="1" lang="zh-TW" altLang="en-US" dirty="0"/>
          </a:p>
        </p:txBody>
      </p:sp>
      <p:sp>
        <p:nvSpPr>
          <p:cNvPr id="3" name="內容版面配置區 2"/>
          <p:cNvSpPr>
            <a:spLocks noGrp="1"/>
          </p:cNvSpPr>
          <p:nvPr>
            <p:ph idx="1"/>
          </p:nvPr>
        </p:nvSpPr>
        <p:spPr/>
        <p:txBody>
          <a:bodyPr/>
          <a:lstStyle/>
          <a:p>
            <a:r>
              <a:rPr lang="en-GB" altLang="zh-TW" dirty="0" smtClean="0"/>
              <a:t>“</a:t>
            </a:r>
            <a:r>
              <a:rPr lang="en-GB" altLang="zh-TW" dirty="0"/>
              <a:t>R</a:t>
            </a:r>
            <a:r>
              <a:rPr lang="en-GB" altLang="zh-TW" dirty="0" smtClean="0"/>
              <a:t>ite </a:t>
            </a:r>
            <a:r>
              <a:rPr lang="en-GB" altLang="zh-TW" dirty="0"/>
              <a:t>of passage”</a:t>
            </a:r>
            <a:r>
              <a:rPr lang="zh-TW" altLang="zh-TW" dirty="0"/>
              <a:t>：</a:t>
            </a:r>
            <a:r>
              <a:rPr lang="en-GB" altLang="zh-TW" dirty="0"/>
              <a:t>e.g. </a:t>
            </a:r>
            <a:r>
              <a:rPr lang="zh-TW" altLang="zh-TW" dirty="0"/>
              <a:t>婚禮</a:t>
            </a:r>
            <a:endParaRPr lang="en-GB" altLang="zh-TW" dirty="0"/>
          </a:p>
          <a:p>
            <a:r>
              <a:rPr lang="en-GB" altLang="zh-TW" dirty="0"/>
              <a:t>M</a:t>
            </a:r>
            <a:r>
              <a:rPr lang="en-GB" altLang="zh-TW" dirty="0" smtClean="0"/>
              <a:t>eans </a:t>
            </a:r>
            <a:r>
              <a:rPr lang="en-GB" altLang="zh-TW" dirty="0"/>
              <a:t>of grace</a:t>
            </a:r>
            <a:r>
              <a:rPr lang="zh-TW" altLang="zh-TW" dirty="0"/>
              <a:t>：</a:t>
            </a:r>
            <a:r>
              <a:rPr lang="en-GB" altLang="zh-TW" dirty="0"/>
              <a:t>communication of grace</a:t>
            </a:r>
          </a:p>
          <a:p>
            <a:r>
              <a:rPr lang="zh-TW" altLang="zh-TW" dirty="0" smtClean="0"/>
              <a:t>加</a:t>
            </a:r>
            <a:r>
              <a:rPr lang="zh-TW" altLang="zh-TW" dirty="0"/>
              <a:t>爾文論「記號」： </a:t>
            </a:r>
            <a:r>
              <a:rPr lang="en-GB" altLang="zh-TW" dirty="0"/>
              <a:t>“baptism is the sign of the initiation by which we are received into the society of the church, in order that, </a:t>
            </a:r>
            <a:r>
              <a:rPr lang="en-GB" altLang="zh-TW" i="1" dirty="0"/>
              <a:t>engrafted in Christ</a:t>
            </a:r>
            <a:r>
              <a:rPr lang="en-GB" altLang="zh-TW" dirty="0"/>
              <a:t>, we may be reckoned among God’s children.” </a:t>
            </a:r>
            <a:r>
              <a:rPr lang="en-GB" altLang="zh-TW" dirty="0">
                <a:sym typeface="Wingdings"/>
              </a:rPr>
              <a:t></a:t>
            </a:r>
            <a:r>
              <a:rPr lang="en-GB" altLang="zh-TW" dirty="0"/>
              <a:t> </a:t>
            </a:r>
            <a:r>
              <a:rPr lang="zh-TW" altLang="zh-TW" dirty="0"/>
              <a:t>與主聯合；進入教會；成為神兒女</a:t>
            </a:r>
            <a:endParaRPr lang="en-GB" altLang="zh-TW" dirty="0"/>
          </a:p>
          <a:p>
            <a:r>
              <a:rPr lang="zh-TW" altLang="zh-TW" dirty="0" smtClean="0"/>
              <a:t>「</a:t>
            </a:r>
            <a:r>
              <a:rPr lang="zh-TW" altLang="zh-TW" dirty="0"/>
              <a:t>印證」： </a:t>
            </a:r>
            <a:r>
              <a:rPr lang="zh-TW" altLang="en-US" dirty="0" smtClean="0"/>
              <a:t>如同</a:t>
            </a:r>
            <a:r>
              <a:rPr lang="zh-TW" altLang="zh-TW" dirty="0" smtClean="0"/>
              <a:t>結婚戒指</a:t>
            </a:r>
            <a:endParaRPr lang="en-GB" altLang="zh-TW" dirty="0"/>
          </a:p>
          <a:p>
            <a:endParaRPr kumimoji="1" lang="zh-TW" altLang="en-US" dirty="0"/>
          </a:p>
        </p:txBody>
      </p:sp>
    </p:spTree>
    <p:extLst>
      <p:ext uri="{BB962C8B-B14F-4D97-AF65-F5344CB8AC3E}">
        <p14:creationId xmlns:p14="http://schemas.microsoft.com/office/powerpoint/2010/main" val="402462562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聖餐：記念（</a:t>
            </a:r>
            <a:r>
              <a:rPr kumimoji="1" lang="en-US" altLang="zh-TW" dirty="0" smtClean="0"/>
              <a:t>Remembrance</a:t>
            </a:r>
            <a:r>
              <a:rPr kumimoji="1" lang="zh-TW" altLang="en-US" dirty="0" smtClean="0"/>
              <a:t>）</a:t>
            </a:r>
            <a:endParaRPr kumimoji="1" lang="zh-TW" altLang="en-US" dirty="0"/>
          </a:p>
        </p:txBody>
      </p:sp>
      <p:sp>
        <p:nvSpPr>
          <p:cNvPr id="3" name="內容版面配置區 2"/>
          <p:cNvSpPr>
            <a:spLocks noGrp="1"/>
          </p:cNvSpPr>
          <p:nvPr>
            <p:ph idx="1"/>
          </p:nvPr>
        </p:nvSpPr>
        <p:spPr>
          <a:xfrm>
            <a:off x="914400" y="1735138"/>
            <a:ext cx="7313613" cy="4830762"/>
          </a:xfrm>
        </p:spPr>
        <p:txBody>
          <a:bodyPr>
            <a:normAutofit lnSpcReduction="10000"/>
          </a:bodyPr>
          <a:lstStyle/>
          <a:p>
            <a:r>
              <a:rPr lang="zh-TW" altLang="zh-TW" dirty="0" smtClean="0"/>
              <a:t>正吃</a:t>
            </a:r>
            <a:r>
              <a:rPr lang="zh-TW" altLang="zh-TW" dirty="0"/>
              <a:t>的時候，耶穌拿起餅來，祝謝了，就掰開</a:t>
            </a:r>
            <a:r>
              <a:rPr lang="en-GB" altLang="zh-TW" dirty="0"/>
              <a:t> (broke the bread)</a:t>
            </a:r>
          </a:p>
          <a:p>
            <a:r>
              <a:rPr lang="zh-TW" altLang="zh-TW" dirty="0" smtClean="0"/>
              <a:t>「</a:t>
            </a:r>
            <a:r>
              <a:rPr lang="zh-TW" altLang="zh-TW" dirty="0"/>
              <a:t>我的身體，為你們捨的」</a:t>
            </a:r>
            <a:r>
              <a:rPr lang="en-GB" altLang="zh-TW" dirty="0">
                <a:sym typeface="Wingdings"/>
              </a:rPr>
              <a:t></a:t>
            </a:r>
            <a:r>
              <a:rPr lang="zh-TW" altLang="zh-TW" dirty="0"/>
              <a:t>掰開、破碎 </a:t>
            </a:r>
            <a:r>
              <a:rPr lang="en-GB" altLang="zh-TW" dirty="0">
                <a:sym typeface="Wingdings"/>
              </a:rPr>
              <a:t></a:t>
            </a:r>
            <a:r>
              <a:rPr lang="en-GB" altLang="zh-TW" dirty="0"/>
              <a:t> </a:t>
            </a:r>
            <a:r>
              <a:rPr lang="zh-TW" altLang="zh-TW" dirty="0"/>
              <a:t>人喜歡隱藏自己的破碎，但基督成了我們的罪，因我們而破碎，卻不隱藏祂的破碎、暴露祂的軟弱</a:t>
            </a:r>
            <a:endParaRPr lang="en-GB" altLang="zh-TW" dirty="0"/>
          </a:p>
          <a:p>
            <a:r>
              <a:rPr lang="zh-TW" altLang="zh-TW" dirty="0" smtClean="0"/>
              <a:t>「</a:t>
            </a:r>
            <a:r>
              <a:rPr lang="zh-TW" altLang="zh-TW" dirty="0"/>
              <a:t>飯後</a:t>
            </a:r>
            <a:r>
              <a:rPr lang="en-GB" altLang="zh-TW" dirty="0"/>
              <a:t>… </a:t>
            </a:r>
            <a:r>
              <a:rPr lang="zh-TW" altLang="zh-TW" dirty="0"/>
              <a:t>這杯是用我的血所立的新約」</a:t>
            </a:r>
            <a:r>
              <a:rPr lang="en-GB" altLang="zh-TW" dirty="0">
                <a:sym typeface="Wingdings"/>
              </a:rPr>
              <a:t></a:t>
            </a:r>
            <a:r>
              <a:rPr lang="zh-TW" altLang="zh-TW" dirty="0"/>
              <a:t>希伯來書：基督的血灑在我們身上，洗淨我們，成為我們的義 </a:t>
            </a:r>
            <a:r>
              <a:rPr lang="en-GB" altLang="zh-TW" dirty="0">
                <a:sym typeface="Wingdings"/>
              </a:rPr>
              <a:t></a:t>
            </a:r>
            <a:r>
              <a:rPr lang="en-GB" altLang="zh-TW" dirty="0"/>
              <a:t> </a:t>
            </a:r>
            <a:r>
              <a:rPr lang="zh-TW" altLang="zh-TW" dirty="0"/>
              <a:t>「容我的百姓去，好讓他們在曠野</a:t>
            </a:r>
            <a:r>
              <a:rPr lang="en-GB" altLang="zh-TW" dirty="0"/>
              <a:t>[</a:t>
            </a:r>
            <a:r>
              <a:rPr lang="zh-TW" altLang="zh-TW" dirty="0"/>
              <a:t>敬拜</a:t>
            </a:r>
            <a:r>
              <a:rPr lang="en-GB" altLang="zh-TW" dirty="0"/>
              <a:t>]</a:t>
            </a:r>
            <a:r>
              <a:rPr lang="zh-TW" altLang="zh-TW" dirty="0"/>
              <a:t>我」：基督的血</a:t>
            </a:r>
            <a:r>
              <a:rPr lang="en-GB" altLang="zh-TW" dirty="0"/>
              <a:t> &amp; </a:t>
            </a:r>
            <a:r>
              <a:rPr lang="zh-TW" altLang="zh-TW" dirty="0"/>
              <a:t>敬拜 </a:t>
            </a:r>
            <a:r>
              <a:rPr lang="en-GB" altLang="zh-TW" dirty="0">
                <a:sym typeface="Wingdings"/>
              </a:rPr>
              <a:t></a:t>
            </a:r>
            <a:r>
              <a:rPr lang="en-GB" altLang="zh-TW" dirty="0"/>
              <a:t> </a:t>
            </a:r>
            <a:r>
              <a:rPr lang="zh-TW" altLang="zh-TW" dirty="0"/>
              <a:t>舊約獻祭的血</a:t>
            </a:r>
            <a:r>
              <a:rPr lang="en-GB" altLang="zh-TW" dirty="0"/>
              <a:t> &amp; </a:t>
            </a:r>
            <a:r>
              <a:rPr lang="zh-TW" altLang="zh-TW" dirty="0"/>
              <a:t>基督的血 </a:t>
            </a:r>
            <a:r>
              <a:rPr lang="en-GB" altLang="zh-TW" dirty="0">
                <a:sym typeface="Wingdings"/>
              </a:rPr>
              <a:t></a:t>
            </a:r>
            <a:r>
              <a:rPr lang="en-GB" altLang="zh-TW" dirty="0"/>
              <a:t> </a:t>
            </a:r>
            <a:r>
              <a:rPr lang="zh-TW" altLang="zh-TW" dirty="0"/>
              <a:t>聖餐</a:t>
            </a:r>
            <a:r>
              <a:rPr lang="en-GB" altLang="zh-TW" dirty="0"/>
              <a:t> &amp; </a:t>
            </a:r>
            <a:r>
              <a:rPr lang="zh-TW" altLang="zh-TW" dirty="0"/>
              <a:t>獻</a:t>
            </a:r>
            <a:r>
              <a:rPr lang="zh-TW" altLang="zh-TW" dirty="0" smtClean="0"/>
              <a:t>祭</a:t>
            </a:r>
            <a:endParaRPr lang="en-US" altLang="zh-TW" dirty="0" smtClean="0"/>
          </a:p>
          <a:p>
            <a:r>
              <a:rPr lang="zh-TW" altLang="en-US" dirty="0" smtClean="0"/>
              <a:t>「為的是記念我」</a:t>
            </a:r>
            <a:endParaRPr lang="en-GB" altLang="zh-TW" dirty="0"/>
          </a:p>
          <a:p>
            <a:endParaRPr kumimoji="1" lang="zh-TW" altLang="en-US" dirty="0"/>
          </a:p>
        </p:txBody>
      </p:sp>
    </p:spTree>
    <p:extLst>
      <p:ext uri="{BB962C8B-B14F-4D97-AF65-F5344CB8AC3E}">
        <p14:creationId xmlns:p14="http://schemas.microsoft.com/office/powerpoint/2010/main" val="243651271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smtClean="0"/>
              <a:t>Remembrance</a:t>
            </a:r>
            <a:endParaRPr kumimoji="1" lang="zh-TW" altLang="en-US" dirty="0"/>
          </a:p>
        </p:txBody>
      </p:sp>
      <p:sp>
        <p:nvSpPr>
          <p:cNvPr id="3" name="內容版面配置區 2"/>
          <p:cNvSpPr>
            <a:spLocks noGrp="1"/>
          </p:cNvSpPr>
          <p:nvPr>
            <p:ph idx="1"/>
          </p:nvPr>
        </p:nvSpPr>
        <p:spPr/>
        <p:txBody>
          <a:bodyPr/>
          <a:lstStyle/>
          <a:p>
            <a:r>
              <a:rPr kumimoji="1" lang="zh-TW" altLang="en-US" dirty="0" smtClean="0"/>
              <a:t>「故意忘記」（彼後三）</a:t>
            </a:r>
            <a:endParaRPr kumimoji="1" lang="en-US" altLang="zh-TW" dirty="0" smtClean="0"/>
          </a:p>
          <a:p>
            <a:r>
              <a:rPr kumimoji="1" lang="en-US" altLang="zh-TW" dirty="0" smtClean="0"/>
              <a:t>Sign &amp; Seal</a:t>
            </a:r>
            <a:r>
              <a:rPr kumimoji="1" lang="zh-TW" altLang="en-US" dirty="0" smtClean="0"/>
              <a:t>：喚起人對神的記憶</a:t>
            </a:r>
            <a:endParaRPr kumimoji="1" lang="zh-TW" altLang="en-US" dirty="0"/>
          </a:p>
        </p:txBody>
      </p:sp>
    </p:spTree>
    <p:extLst>
      <p:ext uri="{BB962C8B-B14F-4D97-AF65-F5344CB8AC3E}">
        <p14:creationId xmlns:p14="http://schemas.microsoft.com/office/powerpoint/2010/main" val="16577062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2691259"/>
            <a:ext cx="7313613" cy="868362"/>
          </a:xfrm>
        </p:spPr>
        <p:txBody>
          <a:bodyPr/>
          <a:lstStyle/>
          <a:p>
            <a:r>
              <a:rPr kumimoji="1" lang="zh-TW" altLang="en-US" dirty="0" smtClean="0"/>
              <a:t>舊約敘事文學的藝術</a:t>
            </a:r>
            <a:endParaRPr kumimoji="1" lang="zh-TW" altLang="en-US" dirty="0"/>
          </a:p>
        </p:txBody>
      </p:sp>
    </p:spTree>
    <p:extLst>
      <p:ext uri="{BB962C8B-B14F-4D97-AF65-F5344CB8AC3E}">
        <p14:creationId xmlns:p14="http://schemas.microsoft.com/office/powerpoint/2010/main" val="87143108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聖餐</a:t>
            </a:r>
            <a:r>
              <a:rPr kumimoji="1" lang="zh-TW" altLang="en-US" dirty="0" smtClean="0"/>
              <a:t>：</a:t>
            </a:r>
            <a:r>
              <a:rPr kumimoji="1" lang="zh-TW" altLang="en-US" dirty="0" smtClean="0"/>
              <a:t>參與（</a:t>
            </a:r>
            <a:r>
              <a:rPr kumimoji="1" lang="en-US" altLang="zh-TW" dirty="0" smtClean="0"/>
              <a:t>Participation</a:t>
            </a:r>
            <a:r>
              <a:rPr kumimoji="1" lang="zh-TW" altLang="en-US" dirty="0" smtClean="0"/>
              <a:t>）</a:t>
            </a:r>
            <a:endParaRPr kumimoji="1" lang="zh-TW" altLang="en-US" dirty="0"/>
          </a:p>
        </p:txBody>
      </p:sp>
      <p:sp>
        <p:nvSpPr>
          <p:cNvPr id="3" name="內容版面配置區 2"/>
          <p:cNvSpPr>
            <a:spLocks noGrp="1"/>
          </p:cNvSpPr>
          <p:nvPr>
            <p:ph idx="1"/>
          </p:nvPr>
        </p:nvSpPr>
        <p:spPr/>
        <p:txBody>
          <a:bodyPr/>
          <a:lstStyle/>
          <a:p>
            <a:r>
              <a:rPr lang="zh-TW" altLang="zh-TW" dirty="0"/>
              <a:t>聖餐：與基督聯合的記號與印證</a:t>
            </a:r>
            <a:endParaRPr lang="en-GB" altLang="zh-TW" dirty="0"/>
          </a:p>
          <a:p>
            <a:r>
              <a:rPr lang="zh-TW" altLang="zh-TW" dirty="0" smtClean="0"/>
              <a:t>暴露</a:t>
            </a:r>
            <a:r>
              <a:rPr lang="zh-TW" altLang="zh-TW" dirty="0"/>
              <a:t>自己軟弱、破碎，以與眾信徒同得完全</a:t>
            </a:r>
            <a:endParaRPr lang="en-GB" altLang="zh-TW" dirty="0"/>
          </a:p>
          <a:p>
            <a:r>
              <a:rPr lang="zh-TW" altLang="zh-TW" dirty="0" smtClean="0"/>
              <a:t>參與</a:t>
            </a:r>
            <a:r>
              <a:rPr lang="zh-TW" altLang="zh-TW" dirty="0"/>
              <a:t>餅杯</a:t>
            </a:r>
            <a:r>
              <a:rPr lang="en-GB" altLang="zh-TW" dirty="0"/>
              <a:t> = </a:t>
            </a:r>
            <a:r>
              <a:rPr lang="zh-TW" altLang="zh-TW" dirty="0"/>
              <a:t>「主耶穌，我們照著本相來到祢面前，汙穢、赤身露體，摘下聖潔的假面具，求祢用祢的寶血洗淨我們、遮蓋我們。我們是祢的罪；祢是我們的義。」</a:t>
            </a:r>
            <a:r>
              <a:rPr lang="en-GB" altLang="zh-TW" dirty="0">
                <a:sym typeface="Wingdings"/>
              </a:rPr>
              <a:t></a:t>
            </a:r>
            <a:r>
              <a:rPr lang="en-GB" altLang="zh-TW" dirty="0"/>
              <a:t> </a:t>
            </a:r>
            <a:r>
              <a:rPr lang="zh-TW" altLang="zh-TW" dirty="0"/>
              <a:t>除去信徒的自義</a:t>
            </a:r>
            <a:endParaRPr lang="en-GB" altLang="zh-TW" dirty="0"/>
          </a:p>
          <a:p>
            <a:endParaRPr kumimoji="1" lang="zh-TW" altLang="en-US" dirty="0"/>
          </a:p>
        </p:txBody>
      </p:sp>
    </p:spTree>
    <p:extLst>
      <p:ext uri="{BB962C8B-B14F-4D97-AF65-F5344CB8AC3E}">
        <p14:creationId xmlns:p14="http://schemas.microsoft.com/office/powerpoint/2010/main" val="239250587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4026" y="503238"/>
            <a:ext cx="8864132" cy="868362"/>
          </a:xfrm>
        </p:spPr>
        <p:txBody>
          <a:bodyPr/>
          <a:lstStyle/>
          <a:p>
            <a:r>
              <a:rPr kumimoji="1" lang="zh-TW" altLang="en-US" dirty="0" smtClean="0"/>
              <a:t>聖餐：等候與盼</a:t>
            </a:r>
            <a:r>
              <a:rPr kumimoji="1" lang="zh-TW" altLang="en-US" dirty="0" smtClean="0"/>
              <a:t>望</a:t>
            </a:r>
            <a:r>
              <a:rPr kumimoji="1" lang="zh-TW" altLang="en-US" dirty="0" smtClean="0"/>
              <a:t>（</a:t>
            </a:r>
            <a:r>
              <a:rPr kumimoji="1" lang="en-US" altLang="zh-TW" dirty="0" smtClean="0"/>
              <a:t>Anticipation</a:t>
            </a:r>
            <a:r>
              <a:rPr kumimoji="1" lang="zh-TW" altLang="en-US" dirty="0" smtClean="0"/>
              <a:t>）</a:t>
            </a:r>
            <a:endParaRPr kumimoji="1" lang="zh-TW" altLang="en-US" dirty="0"/>
          </a:p>
        </p:txBody>
      </p:sp>
      <p:sp>
        <p:nvSpPr>
          <p:cNvPr id="3" name="內容版面配置區 2"/>
          <p:cNvSpPr>
            <a:spLocks noGrp="1"/>
          </p:cNvSpPr>
          <p:nvPr>
            <p:ph idx="1"/>
          </p:nvPr>
        </p:nvSpPr>
        <p:spPr/>
        <p:txBody>
          <a:bodyPr/>
          <a:lstStyle/>
          <a:p>
            <a:r>
              <a:rPr lang="zh-TW" altLang="zh-TW" dirty="0"/>
              <a:t>「你們每逢吃這餅、喝這杯，是表明主的死，直等到祂來」</a:t>
            </a:r>
            <a:endParaRPr lang="en-GB" altLang="zh-TW" dirty="0"/>
          </a:p>
          <a:p>
            <a:r>
              <a:rPr lang="zh-TW" altLang="zh-TW" dirty="0" smtClean="0"/>
              <a:t>太</a:t>
            </a:r>
            <a:r>
              <a:rPr lang="zh-TW" altLang="zh-TW" dirty="0"/>
              <a:t>廿六</a:t>
            </a:r>
            <a:r>
              <a:rPr lang="en-GB" altLang="zh-TW" dirty="0"/>
              <a:t>29</a:t>
            </a:r>
            <a:r>
              <a:rPr lang="zh-TW" altLang="zh-TW" dirty="0"/>
              <a:t>「我告訴你們：從今以後我不再喝這葡萄汁，直到我在我父的國裡同你們喝新的那日子」</a:t>
            </a:r>
            <a:endParaRPr lang="en-GB" altLang="zh-TW" dirty="0"/>
          </a:p>
          <a:p>
            <a:r>
              <a:rPr lang="zh-TW" altLang="zh-TW" dirty="0" smtClean="0"/>
              <a:t>破碎得醫</a:t>
            </a:r>
            <a:r>
              <a:rPr lang="zh-TW" altLang="zh-TW" dirty="0"/>
              <a:t>治、將來榮</a:t>
            </a:r>
            <a:r>
              <a:rPr lang="zh-TW" altLang="zh-TW" dirty="0" smtClean="0"/>
              <a:t>耀的記號與印證</a:t>
            </a:r>
            <a:endParaRPr lang="en-US" altLang="zh-TW" dirty="0"/>
          </a:p>
          <a:p>
            <a:pPr marL="0" indent="0">
              <a:buNone/>
            </a:pPr>
            <a:r>
              <a:rPr lang="zh-TW" altLang="en-US" dirty="0" smtClean="0"/>
              <a:t>基督挽回祭：</a:t>
            </a:r>
            <a:r>
              <a:rPr lang="en-US" altLang="zh-TW" dirty="0" smtClean="0"/>
              <a:t>once and for all; again and again; more and more, until He comes.</a:t>
            </a:r>
            <a:endParaRPr lang="en-GB" altLang="zh-TW" dirty="0"/>
          </a:p>
          <a:p>
            <a:endParaRPr kumimoji="1" lang="zh-TW" altLang="en-US" dirty="0"/>
          </a:p>
        </p:txBody>
      </p:sp>
    </p:spTree>
    <p:extLst>
      <p:ext uri="{BB962C8B-B14F-4D97-AF65-F5344CB8AC3E}">
        <p14:creationId xmlns:p14="http://schemas.microsoft.com/office/powerpoint/2010/main" val="243663404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smtClean="0"/>
              <a:t>Sacramental Aesthetics</a:t>
            </a:r>
            <a:endParaRPr kumimoji="1" lang="zh-TW" altLang="en-US" dirty="0"/>
          </a:p>
        </p:txBody>
      </p:sp>
      <p:sp>
        <p:nvSpPr>
          <p:cNvPr id="3" name="內容版面配置區 2"/>
          <p:cNvSpPr>
            <a:spLocks noGrp="1"/>
          </p:cNvSpPr>
          <p:nvPr>
            <p:ph idx="1"/>
          </p:nvPr>
        </p:nvSpPr>
        <p:spPr/>
        <p:txBody>
          <a:bodyPr/>
          <a:lstStyle/>
          <a:p>
            <a:r>
              <a:rPr kumimoji="1" lang="zh-TW" altLang="en-US" dirty="0" smtClean="0"/>
              <a:t>藝術的內容：未見之事</a:t>
            </a:r>
            <a:endParaRPr kumimoji="1" lang="en-US" altLang="zh-TW" dirty="0" smtClean="0"/>
          </a:p>
          <a:p>
            <a:r>
              <a:rPr kumimoji="1" lang="zh-TW" altLang="en-US" dirty="0" smtClean="0"/>
              <a:t>藝術的形式：可見之事</a:t>
            </a:r>
            <a:endParaRPr kumimoji="1" lang="en-US" altLang="zh-TW" dirty="0" smtClean="0"/>
          </a:p>
          <a:p>
            <a:r>
              <a:rPr kumimoji="1" lang="zh-TW" altLang="en-US" dirty="0" smtClean="0"/>
              <a:t>藝術形式</a:t>
            </a:r>
            <a:r>
              <a:rPr kumimoji="1" lang="en-US" altLang="zh-TW" dirty="0" smtClean="0"/>
              <a:t> as </a:t>
            </a:r>
            <a:r>
              <a:rPr kumimoji="1" lang="zh-TW" altLang="en-US" dirty="0" smtClean="0"/>
              <a:t>記號（</a:t>
            </a:r>
            <a:r>
              <a:rPr kumimoji="1" lang="en-US" altLang="zh-TW" dirty="0" smtClean="0"/>
              <a:t>sign</a:t>
            </a:r>
            <a:r>
              <a:rPr kumimoji="1" lang="zh-TW" altLang="en-US" dirty="0" smtClean="0"/>
              <a:t>）</a:t>
            </a:r>
            <a:endParaRPr kumimoji="1" lang="en-US" altLang="zh-TW" dirty="0" smtClean="0"/>
          </a:p>
          <a:p>
            <a:r>
              <a:rPr kumimoji="1" lang="zh-TW" altLang="en-US" dirty="0" smtClean="0"/>
              <a:t>藝術形式</a:t>
            </a:r>
            <a:r>
              <a:rPr kumimoji="1" lang="en-US" altLang="zh-TW" dirty="0" smtClean="0"/>
              <a:t> as </a:t>
            </a:r>
            <a:r>
              <a:rPr kumimoji="1" lang="zh-TW" altLang="en-US" dirty="0" smtClean="0"/>
              <a:t>印證（</a:t>
            </a:r>
            <a:r>
              <a:rPr kumimoji="1" lang="en-US" altLang="zh-TW" dirty="0" smtClean="0"/>
              <a:t>seal</a:t>
            </a:r>
            <a:r>
              <a:rPr kumimoji="1" lang="zh-TW" altLang="en-US" dirty="0" smtClean="0"/>
              <a:t>）</a:t>
            </a:r>
            <a:r>
              <a:rPr kumimoji="1" lang="en-US" altLang="zh-TW" dirty="0" smtClean="0"/>
              <a:t/>
            </a:r>
            <a:br>
              <a:rPr kumimoji="1" lang="en-US" altLang="zh-TW" dirty="0" smtClean="0"/>
            </a:br>
            <a:r>
              <a:rPr kumimoji="1" lang="en-US" altLang="zh-TW" dirty="0" smtClean="0">
                <a:sym typeface="Wingdings"/>
              </a:rPr>
              <a:t> </a:t>
            </a:r>
            <a:r>
              <a:rPr kumimoji="1" lang="zh-TW" altLang="en-US" dirty="0" smtClean="0">
                <a:sym typeface="Wingdings"/>
              </a:rPr>
              <a:t>信心作為對神的認識：</a:t>
            </a:r>
            <a:r>
              <a:rPr kumimoji="1" lang="en-US" altLang="zh-TW" dirty="0" smtClean="0">
                <a:sym typeface="Wingdings"/>
              </a:rPr>
              <a:t> “both revealed to our minds and sealed upon our hearts by the Holy Spirit”</a:t>
            </a:r>
          </a:p>
          <a:p>
            <a:r>
              <a:rPr kumimoji="1" lang="en-US" altLang="zh-TW" dirty="0" smtClean="0"/>
              <a:t>remembrance</a:t>
            </a:r>
            <a:r>
              <a:rPr kumimoji="1" lang="zh-TW" altLang="en-US" dirty="0"/>
              <a:t>、</a:t>
            </a:r>
            <a:r>
              <a:rPr kumimoji="1" lang="en-US" altLang="zh-TW" dirty="0"/>
              <a:t>participation</a:t>
            </a:r>
            <a:r>
              <a:rPr kumimoji="1" lang="zh-TW" altLang="en-US" dirty="0"/>
              <a:t>、</a:t>
            </a:r>
            <a:r>
              <a:rPr kumimoji="1" lang="en-US" altLang="zh-TW" dirty="0"/>
              <a:t>anticipation</a:t>
            </a:r>
            <a:endParaRPr kumimoji="1" lang="zh-TW" altLang="en-US" dirty="0"/>
          </a:p>
          <a:p>
            <a:endParaRPr kumimoji="1" lang="zh-TW" altLang="en-US" dirty="0"/>
          </a:p>
        </p:txBody>
      </p:sp>
    </p:spTree>
    <p:extLst>
      <p:ext uri="{BB962C8B-B14F-4D97-AF65-F5344CB8AC3E}">
        <p14:creationId xmlns:p14="http://schemas.microsoft.com/office/powerpoint/2010/main" val="57019937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23730" y="405916"/>
            <a:ext cx="3404246" cy="5516746"/>
          </a:xfrm>
        </p:spPr>
        <p:txBody>
          <a:bodyPr/>
          <a:lstStyle/>
          <a:p>
            <a:pPr marL="0" indent="0">
              <a:buNone/>
            </a:pPr>
            <a:r>
              <a:rPr kumimoji="1" lang="zh-TW" altLang="en-US" dirty="0" smtClean="0">
                <a:sym typeface="Wingdings"/>
              </a:rPr>
              <a:t>十字架：</a:t>
            </a:r>
            <a:r>
              <a:rPr kumimoji="1" lang="en-US" altLang="zh-TW" dirty="0" smtClean="0">
                <a:sym typeface="Wingdings"/>
              </a:rPr>
              <a:t>symbol</a:t>
            </a:r>
          </a:p>
          <a:p>
            <a:pPr marL="0" indent="0">
              <a:buNone/>
            </a:pPr>
            <a:r>
              <a:rPr kumimoji="1" lang="zh-TW" altLang="en-US" dirty="0" smtClean="0">
                <a:sym typeface="Wingdings"/>
              </a:rPr>
              <a:t>牛屍體：</a:t>
            </a:r>
            <a:r>
              <a:rPr kumimoji="1" lang="en-US" altLang="zh-TW" dirty="0" smtClean="0">
                <a:sym typeface="Wingdings"/>
              </a:rPr>
              <a:t>sign</a:t>
            </a:r>
            <a:br>
              <a:rPr kumimoji="1" lang="en-US" altLang="zh-TW" dirty="0" smtClean="0">
                <a:sym typeface="Wingdings"/>
              </a:rPr>
            </a:br>
            <a:r>
              <a:rPr kumimoji="1" lang="en-US" altLang="zh-TW" dirty="0" smtClean="0">
                <a:sym typeface="Wingdings"/>
              </a:rPr>
              <a:t/>
            </a:r>
            <a:br>
              <a:rPr kumimoji="1" lang="en-US" altLang="zh-TW" dirty="0" smtClean="0">
                <a:sym typeface="Wingdings"/>
              </a:rPr>
            </a:br>
            <a:r>
              <a:rPr kumimoji="1" lang="en-US" altLang="zh-TW" dirty="0" smtClean="0">
                <a:sym typeface="Wingdings"/>
              </a:rPr>
              <a:t>Seal</a:t>
            </a:r>
            <a:r>
              <a:rPr kumimoji="1" lang="zh-TW" altLang="en-US" dirty="0" smtClean="0">
                <a:sym typeface="Wingdings"/>
              </a:rPr>
              <a:t>：</a:t>
            </a:r>
            <a:r>
              <a:rPr kumimoji="1" lang="en-US" altLang="zh-TW" dirty="0">
                <a:sym typeface="Wingdings"/>
              </a:rPr>
              <a:t> </a:t>
            </a:r>
            <a:r>
              <a:rPr kumimoji="1" lang="en-US" altLang="zh-TW" dirty="0" smtClean="0">
                <a:sym typeface="Wingdings"/>
              </a:rPr>
              <a:t>“Mine!”</a:t>
            </a:r>
          </a:p>
          <a:p>
            <a:pPr marL="0" indent="0">
              <a:buNone/>
            </a:pPr>
            <a:r>
              <a:rPr kumimoji="1" lang="en-US" altLang="zh-TW" dirty="0" smtClean="0">
                <a:sym typeface="Wingdings"/>
              </a:rPr>
              <a:t>Remembrance</a:t>
            </a:r>
          </a:p>
          <a:p>
            <a:pPr marL="0" indent="0">
              <a:buNone/>
            </a:pPr>
            <a:r>
              <a:rPr kumimoji="1" lang="en-US" altLang="zh-TW" dirty="0" smtClean="0">
                <a:sym typeface="Wingdings"/>
              </a:rPr>
              <a:t>Participation</a:t>
            </a:r>
          </a:p>
          <a:p>
            <a:pPr marL="0" indent="0">
              <a:buNone/>
            </a:pPr>
            <a:r>
              <a:rPr kumimoji="1" lang="en-US" altLang="zh-TW" dirty="0" smtClean="0">
                <a:sym typeface="Wingdings"/>
              </a:rPr>
              <a:t>Anticipation</a:t>
            </a:r>
            <a:endParaRPr kumimoji="1" lang="en-US" altLang="zh-TW" dirty="0">
              <a:sym typeface="Wingdings"/>
            </a:endParaRPr>
          </a:p>
        </p:txBody>
      </p:sp>
      <p:pic>
        <p:nvPicPr>
          <p:cNvPr id="4" name="圖片 3" descr="20090906_rembrand_1638_o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8903" y="0"/>
            <a:ext cx="4735098" cy="6858000"/>
          </a:xfrm>
          <a:prstGeom prst="rect">
            <a:avLst/>
          </a:prstGeom>
        </p:spPr>
      </p:pic>
    </p:spTree>
    <p:extLst>
      <p:ext uri="{BB962C8B-B14F-4D97-AF65-F5344CB8AC3E}">
        <p14:creationId xmlns:p14="http://schemas.microsoft.com/office/powerpoint/2010/main" val="302013114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9759" y="5922052"/>
            <a:ext cx="8320543" cy="868362"/>
          </a:xfrm>
        </p:spPr>
        <p:txBody>
          <a:bodyPr/>
          <a:lstStyle/>
          <a:p>
            <a:r>
              <a:rPr kumimoji="1" lang="zh-TW" altLang="en-US" sz="4000" dirty="0" smtClean="0"/>
              <a:t>不排斥</a:t>
            </a:r>
            <a:r>
              <a:rPr kumimoji="1" lang="en-US" altLang="zh-TW" sz="4000" dirty="0"/>
              <a:t> </a:t>
            </a:r>
            <a:r>
              <a:rPr kumimoji="1" lang="en-US" altLang="zh-TW" sz="4000" dirty="0" smtClean="0"/>
              <a:t>symbols </a:t>
            </a:r>
            <a:r>
              <a:rPr kumimoji="1" lang="zh-TW" altLang="en-US" sz="4000" dirty="0" smtClean="0"/>
              <a:t>（教堂）</a:t>
            </a:r>
            <a:endParaRPr kumimoji="1" lang="zh-TW" altLang="en-US" sz="4000" dirty="0"/>
          </a:p>
        </p:txBody>
      </p:sp>
      <p:pic>
        <p:nvPicPr>
          <p:cNvPr id="4" name="圖片 3" descr="starrynigh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8649" y="279395"/>
            <a:ext cx="6771190" cy="5642657"/>
          </a:xfrm>
          <a:prstGeom prst="rect">
            <a:avLst/>
          </a:prstGeom>
        </p:spPr>
      </p:pic>
    </p:spTree>
    <p:extLst>
      <p:ext uri="{BB962C8B-B14F-4D97-AF65-F5344CB8AC3E}">
        <p14:creationId xmlns:p14="http://schemas.microsoft.com/office/powerpoint/2010/main" val="275330909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0" y="0"/>
            <a:ext cx="5373555" cy="6858000"/>
          </a:xfrm>
          <a:prstGeom prst="rect">
            <a:avLst/>
          </a:prstGeom>
        </p:spPr>
      </p:pic>
    </p:spTree>
    <p:extLst>
      <p:ext uri="{BB962C8B-B14F-4D97-AF65-F5344CB8AC3E}">
        <p14:creationId xmlns:p14="http://schemas.microsoft.com/office/powerpoint/2010/main" val="23106308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美學誤區：</a:t>
            </a:r>
            <a:r>
              <a:rPr kumimoji="1" lang="zh-TW" altLang="en-US" dirty="0" smtClean="0"/>
              <a:t>宣傳、</a:t>
            </a:r>
            <a:r>
              <a:rPr kumimoji="1" lang="zh-TW" altLang="en-US" dirty="0" smtClean="0"/>
              <a:t>教化藝術</a:t>
            </a:r>
            <a:endParaRPr kumimoji="1" lang="zh-TW" altLang="en-US" dirty="0"/>
          </a:p>
        </p:txBody>
      </p:sp>
      <p:sp>
        <p:nvSpPr>
          <p:cNvPr id="3" name="內容版面配置區 2"/>
          <p:cNvSpPr>
            <a:spLocks noGrp="1"/>
          </p:cNvSpPr>
          <p:nvPr>
            <p:ph idx="1"/>
          </p:nvPr>
        </p:nvSpPr>
        <p:spPr/>
        <p:txBody>
          <a:bodyPr/>
          <a:lstStyle/>
          <a:p>
            <a:r>
              <a:rPr kumimoji="1" lang="en-US" altLang="zh-TW" dirty="0" smtClean="0"/>
              <a:t>Propaganda Art &amp; Pedagogical Art</a:t>
            </a:r>
          </a:p>
          <a:p>
            <a:r>
              <a:rPr kumimoji="1" lang="zh-TW" altLang="en-US" dirty="0" smtClean="0"/>
              <a:t>聖禮</a:t>
            </a:r>
            <a:r>
              <a:rPr kumimoji="1" lang="en-US" altLang="zh-TW" dirty="0"/>
              <a:t> </a:t>
            </a:r>
            <a:r>
              <a:rPr kumimoji="1" lang="en-US" altLang="zh-TW" dirty="0" smtClean="0"/>
              <a:t>&amp; </a:t>
            </a:r>
            <a:r>
              <a:rPr kumimoji="1" lang="zh-TW" altLang="en-US" dirty="0" smtClean="0"/>
              <a:t>聖道的區別（</a:t>
            </a:r>
            <a:r>
              <a:rPr kumimoji="1" lang="en-US" altLang="zh-TW" dirty="0" smtClean="0"/>
              <a:t>distinction</a:t>
            </a:r>
            <a:r>
              <a:rPr kumimoji="1" lang="zh-TW" altLang="en-US" dirty="0" smtClean="0"/>
              <a:t>）</a:t>
            </a:r>
            <a:endParaRPr kumimoji="1" lang="en-US" altLang="zh-TW" dirty="0" smtClean="0"/>
          </a:p>
          <a:p>
            <a:r>
              <a:rPr kumimoji="1" lang="zh-TW" altLang="en-US" dirty="0" smtClean="0"/>
              <a:t>聖道的目的：啟示、教導</a:t>
            </a:r>
            <a:endParaRPr kumimoji="1" lang="en-US" altLang="zh-TW" dirty="0" smtClean="0"/>
          </a:p>
          <a:p>
            <a:r>
              <a:rPr kumimoji="1" lang="zh-TW" altLang="en-US" dirty="0" smtClean="0"/>
              <a:t>聖禮的目的：</a:t>
            </a:r>
            <a:r>
              <a:rPr kumimoji="1" lang="en-US" altLang="zh-TW" dirty="0" smtClean="0"/>
              <a:t>sign &amp; seal</a:t>
            </a:r>
            <a:r>
              <a:rPr kumimoji="1" lang="zh-TW" altLang="en-US" dirty="0" smtClean="0"/>
              <a:t>、</a:t>
            </a:r>
            <a:r>
              <a:rPr kumimoji="1" lang="en-US" altLang="zh-TW" dirty="0" smtClean="0"/>
              <a:t>remembrance</a:t>
            </a:r>
            <a:r>
              <a:rPr kumimoji="1" lang="zh-TW" altLang="en-US" dirty="0" smtClean="0"/>
              <a:t>、</a:t>
            </a:r>
            <a:r>
              <a:rPr kumimoji="1" lang="en-US" altLang="zh-TW" dirty="0" smtClean="0"/>
              <a:t>participation</a:t>
            </a:r>
            <a:r>
              <a:rPr kumimoji="1" lang="zh-TW" altLang="en-US" dirty="0" smtClean="0"/>
              <a:t>、</a:t>
            </a:r>
            <a:r>
              <a:rPr kumimoji="1" lang="en-US" altLang="zh-TW" dirty="0" smtClean="0"/>
              <a:t>anticipation</a:t>
            </a:r>
            <a:endParaRPr kumimoji="1" lang="zh-TW" altLang="en-US" dirty="0"/>
          </a:p>
        </p:txBody>
      </p:sp>
    </p:spTree>
    <p:extLst>
      <p:ext uri="{BB962C8B-B14F-4D97-AF65-F5344CB8AC3E}">
        <p14:creationId xmlns:p14="http://schemas.microsoft.com/office/powerpoint/2010/main" val="398778067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470015" y="299373"/>
            <a:ext cx="8285826" cy="5671505"/>
          </a:xfrm>
          <a:prstGeom prst="rect">
            <a:avLst/>
          </a:prstGeom>
        </p:spPr>
      </p:pic>
    </p:spTree>
    <p:extLst>
      <p:ext uri="{BB962C8B-B14F-4D97-AF65-F5344CB8AC3E}">
        <p14:creationId xmlns:p14="http://schemas.microsoft.com/office/powerpoint/2010/main" val="412115581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1270000" y="1333500"/>
            <a:ext cx="6604000" cy="4191000"/>
          </a:xfrm>
          <a:prstGeom prst="rect">
            <a:avLst/>
          </a:prstGeom>
        </p:spPr>
      </p:pic>
    </p:spTree>
    <p:extLst>
      <p:ext uri="{BB962C8B-B14F-4D97-AF65-F5344CB8AC3E}">
        <p14:creationId xmlns:p14="http://schemas.microsoft.com/office/powerpoint/2010/main" val="329183431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317676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smtClean="0"/>
              <a:t>The Art of Biblical Narrative</a:t>
            </a:r>
            <a:endParaRPr kumimoji="1" lang="zh-TW" altLang="en-US" dirty="0"/>
          </a:p>
        </p:txBody>
      </p:sp>
      <p:sp>
        <p:nvSpPr>
          <p:cNvPr id="3" name="內容版面配置區 2"/>
          <p:cNvSpPr>
            <a:spLocks noGrp="1"/>
          </p:cNvSpPr>
          <p:nvPr>
            <p:ph idx="1"/>
          </p:nvPr>
        </p:nvSpPr>
        <p:spPr/>
        <p:txBody>
          <a:bodyPr/>
          <a:lstStyle/>
          <a:p>
            <a:r>
              <a:rPr kumimoji="1" lang="zh-TW" altLang="en-US" dirty="0" smtClean="0"/>
              <a:t>聖經批判學的發展：十九世紀的偏見</a:t>
            </a:r>
            <a:r>
              <a:rPr kumimoji="1" lang="en-US" altLang="zh-TW" dirty="0" smtClean="0"/>
              <a:t/>
            </a:r>
            <a:br>
              <a:rPr kumimoji="1" lang="en-US" altLang="zh-TW" dirty="0" smtClean="0"/>
            </a:br>
            <a:r>
              <a:rPr kumimoji="1" lang="en-US" altLang="zh-TW" dirty="0" smtClean="0"/>
              <a:t/>
            </a:r>
            <a:br>
              <a:rPr kumimoji="1" lang="en-US" altLang="zh-TW" dirty="0" smtClean="0"/>
            </a:br>
            <a:r>
              <a:rPr kumimoji="1" lang="en-US" altLang="zh-TW" dirty="0" smtClean="0">
                <a:sym typeface="Wingdings"/>
              </a:rPr>
              <a:t></a:t>
            </a:r>
            <a:r>
              <a:rPr kumimoji="1" lang="zh-TW" altLang="en-US" dirty="0" smtClean="0"/>
              <a:t>「魯鈍」（</a:t>
            </a:r>
            <a:r>
              <a:rPr kumimoji="1" lang="en-US" altLang="zh-TW" dirty="0" smtClean="0"/>
              <a:t>prosaic</a:t>
            </a:r>
            <a:r>
              <a:rPr kumimoji="1" lang="zh-TW" altLang="en-US" dirty="0" smtClean="0"/>
              <a:t>）的文學</a:t>
            </a:r>
            <a:r>
              <a:rPr kumimoji="1" lang="en-US" altLang="zh-TW" dirty="0" smtClean="0"/>
              <a:t/>
            </a:r>
            <a:br>
              <a:rPr kumimoji="1" lang="en-US" altLang="zh-TW" dirty="0" smtClean="0"/>
            </a:br>
            <a:r>
              <a:rPr kumimoji="1" lang="en-US" altLang="zh-TW" dirty="0" smtClean="0">
                <a:sym typeface="Wingdings"/>
              </a:rPr>
              <a:t></a:t>
            </a:r>
            <a:r>
              <a:rPr kumimoji="1" lang="zh-TW" altLang="en-US" dirty="0" smtClean="0">
                <a:sym typeface="Wingdings"/>
              </a:rPr>
              <a:t>注重聖經文本的形成歷史，對已形成的聖經正典缺乏興趣</a:t>
            </a:r>
            <a:endParaRPr kumimoji="1" lang="en-US" altLang="zh-TW" dirty="0" smtClean="0">
              <a:sym typeface="Wingdings"/>
            </a:endParaRPr>
          </a:p>
          <a:p>
            <a:r>
              <a:rPr kumimoji="1" lang="zh-TW" altLang="en-US" dirty="0" smtClean="0">
                <a:sym typeface="Wingdings"/>
              </a:rPr>
              <a:t>文學批判對聖經研究的影響：</a:t>
            </a:r>
            <a:r>
              <a:rPr kumimoji="1" lang="en-US" altLang="zh-TW" dirty="0" smtClean="0">
                <a:sym typeface="Wingdings"/>
              </a:rPr>
              <a:t/>
            </a:r>
            <a:br>
              <a:rPr kumimoji="1" lang="en-US" altLang="zh-TW" dirty="0" smtClean="0">
                <a:sym typeface="Wingdings"/>
              </a:rPr>
            </a:br>
            <a:r>
              <a:rPr kumimoji="1" lang="en-US" altLang="zh-TW" dirty="0" smtClean="0">
                <a:sym typeface="Wingdings"/>
              </a:rPr>
              <a:t>Robert Alter, </a:t>
            </a:r>
            <a:r>
              <a:rPr kumimoji="1" lang="en-US" altLang="zh-TW" i="1" dirty="0" smtClean="0">
                <a:sym typeface="Wingdings"/>
              </a:rPr>
              <a:t>The Art of Biblical Narrative</a:t>
            </a:r>
            <a:endParaRPr kumimoji="1" lang="zh-TW" altLang="en-US" dirty="0"/>
          </a:p>
        </p:txBody>
      </p:sp>
    </p:spTree>
    <p:extLst>
      <p:ext uri="{BB962C8B-B14F-4D97-AF65-F5344CB8AC3E}">
        <p14:creationId xmlns:p14="http://schemas.microsoft.com/office/powerpoint/2010/main" val="92730195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2930180"/>
            <a:ext cx="7313613" cy="868362"/>
          </a:xfrm>
        </p:spPr>
        <p:txBody>
          <a:bodyPr/>
          <a:lstStyle/>
          <a:p>
            <a:r>
              <a:rPr kumimoji="1" lang="zh-TW" altLang="en-US" dirty="0" smtClean="0"/>
              <a:t>意象與</a:t>
            </a:r>
            <a:r>
              <a:rPr kumimoji="1" lang="zh-TW" altLang="en-US" dirty="0" smtClean="0"/>
              <a:t>想像</a:t>
            </a:r>
            <a:r>
              <a:rPr kumimoji="1" lang="zh-TW" altLang="en-US" dirty="0" smtClean="0"/>
              <a:t>：</a:t>
            </a:r>
            <a:r>
              <a:rPr kumimoji="1" lang="en-US" altLang="zh-TW" dirty="0" smtClean="0"/>
              <a:t/>
            </a:r>
            <a:br>
              <a:rPr kumimoji="1" lang="en-US" altLang="zh-TW" dirty="0" smtClean="0"/>
            </a:br>
            <a:r>
              <a:rPr kumimoji="1" lang="zh-TW" altLang="en-US" dirty="0" smtClean="0"/>
              <a:t>藝術的真實性與先知性</a:t>
            </a:r>
            <a:endParaRPr kumimoji="1" lang="zh-TW" altLang="en-US" dirty="0"/>
          </a:p>
        </p:txBody>
      </p:sp>
    </p:spTree>
    <p:extLst>
      <p:ext uri="{BB962C8B-B14F-4D97-AF65-F5344CB8AC3E}">
        <p14:creationId xmlns:p14="http://schemas.microsoft.com/office/powerpoint/2010/main" val="305500358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smtClean="0"/>
              <a:t>Remembrance &amp; Imagination</a:t>
            </a:r>
            <a:endParaRPr kumimoji="1" lang="zh-TW" altLang="en-US" dirty="0"/>
          </a:p>
        </p:txBody>
      </p:sp>
      <p:sp>
        <p:nvSpPr>
          <p:cNvPr id="3" name="內容版面配置區 2"/>
          <p:cNvSpPr>
            <a:spLocks noGrp="1"/>
          </p:cNvSpPr>
          <p:nvPr>
            <p:ph idx="1"/>
          </p:nvPr>
        </p:nvSpPr>
        <p:spPr>
          <a:xfrm>
            <a:off x="914400" y="1735138"/>
            <a:ext cx="5134683" cy="700352"/>
          </a:xfrm>
        </p:spPr>
        <p:txBody>
          <a:bodyPr>
            <a:normAutofit fontScale="92500" lnSpcReduction="10000"/>
          </a:bodyPr>
          <a:lstStyle/>
          <a:p>
            <a:r>
              <a:rPr kumimoji="1" lang="en-US" altLang="zh-TW" dirty="0" smtClean="0"/>
              <a:t>Imagination</a:t>
            </a:r>
            <a:r>
              <a:rPr kumimoji="1" lang="zh-TW" altLang="en-US" dirty="0" smtClean="0"/>
              <a:t>：</a:t>
            </a:r>
            <a:r>
              <a:rPr kumimoji="1" lang="en-US" altLang="zh-TW" dirty="0" smtClean="0"/>
              <a:t/>
            </a:r>
            <a:br>
              <a:rPr kumimoji="1" lang="en-US" altLang="zh-TW" dirty="0" smtClean="0"/>
            </a:br>
            <a:r>
              <a:rPr kumimoji="1" lang="zh-TW" altLang="en-US" dirty="0" smtClean="0"/>
              <a:t>人對</a:t>
            </a:r>
            <a:r>
              <a:rPr kumimoji="1" lang="en-US" altLang="zh-TW" dirty="0" smtClean="0"/>
              <a:t> images </a:t>
            </a:r>
            <a:r>
              <a:rPr kumimoji="1" lang="zh-TW" altLang="en-US" dirty="0" smtClean="0"/>
              <a:t>的</a:t>
            </a:r>
            <a:r>
              <a:rPr kumimoji="1" lang="zh-TW" altLang="en-US" dirty="0" smtClean="0"/>
              <a:t>記憶</a:t>
            </a:r>
            <a:endParaRPr kumimoji="1" lang="zh-TW" altLang="en-US" dirty="0"/>
          </a:p>
        </p:txBody>
      </p:sp>
      <p:pic>
        <p:nvPicPr>
          <p:cNvPr id="4" name="圖片 3"/>
          <p:cNvPicPr>
            <a:picLocks noChangeAspect="1"/>
          </p:cNvPicPr>
          <p:nvPr/>
        </p:nvPicPr>
        <p:blipFill>
          <a:blip r:embed="rId2"/>
          <a:stretch>
            <a:fillRect/>
          </a:stretch>
        </p:blipFill>
        <p:spPr>
          <a:xfrm>
            <a:off x="4530264" y="1735138"/>
            <a:ext cx="3937902" cy="4733358"/>
          </a:xfrm>
          <a:prstGeom prst="rect">
            <a:avLst/>
          </a:prstGeom>
        </p:spPr>
      </p:pic>
    </p:spTree>
    <p:extLst>
      <p:ext uri="{BB962C8B-B14F-4D97-AF65-F5344CB8AC3E}">
        <p14:creationId xmlns:p14="http://schemas.microsoft.com/office/powerpoint/2010/main" val="73661079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聖經中的意象（</a:t>
            </a:r>
            <a:r>
              <a:rPr kumimoji="1" lang="en-US" altLang="zh-TW" dirty="0" smtClean="0"/>
              <a:t>Imagery</a:t>
            </a:r>
            <a:r>
              <a:rPr kumimoji="1" lang="zh-TW" altLang="en-US" dirty="0" smtClean="0"/>
              <a:t>）</a:t>
            </a:r>
            <a:endParaRPr kumimoji="1" lang="zh-TW" altLang="en-US" dirty="0"/>
          </a:p>
        </p:txBody>
      </p:sp>
      <p:sp>
        <p:nvSpPr>
          <p:cNvPr id="3" name="內容版面配置區 2"/>
          <p:cNvSpPr>
            <a:spLocks noGrp="1"/>
          </p:cNvSpPr>
          <p:nvPr>
            <p:ph idx="1"/>
          </p:nvPr>
        </p:nvSpPr>
        <p:spPr/>
        <p:txBody>
          <a:bodyPr/>
          <a:lstStyle/>
          <a:p>
            <a:r>
              <a:rPr kumimoji="1" lang="zh-TW" altLang="en-US" dirty="0" smtClean="0"/>
              <a:t>「我們在天上的父」</a:t>
            </a:r>
            <a:endParaRPr kumimoji="1" lang="en-US" altLang="zh-TW" dirty="0" smtClean="0"/>
          </a:p>
          <a:p>
            <a:r>
              <a:rPr kumimoji="1" lang="zh-TW" altLang="en-US" dirty="0" smtClean="0"/>
              <a:t>「神的靈在水面上運行」</a:t>
            </a:r>
            <a:endParaRPr kumimoji="1" lang="en-US" altLang="zh-TW" dirty="0" smtClean="0"/>
          </a:p>
          <a:p>
            <a:r>
              <a:rPr kumimoji="1" lang="zh-TW" altLang="en-US" dirty="0" smtClean="0"/>
              <a:t>耶和華：君王</a:t>
            </a:r>
            <a:endParaRPr kumimoji="1" lang="en-US" altLang="zh-TW" dirty="0" smtClean="0"/>
          </a:p>
          <a:p>
            <a:r>
              <a:rPr kumimoji="1" lang="zh-TW" altLang="en-US" dirty="0" smtClean="0"/>
              <a:t>「父、子、聖靈」</a:t>
            </a:r>
            <a:endParaRPr kumimoji="1" lang="zh-TW" altLang="en-US" dirty="0"/>
          </a:p>
        </p:txBody>
      </p:sp>
    </p:spTree>
    <p:extLst>
      <p:ext uri="{BB962C8B-B14F-4D97-AF65-F5344CB8AC3E}">
        <p14:creationId xmlns:p14="http://schemas.microsoft.com/office/powerpoint/2010/main" val="131102709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禁止造偶像</a:t>
            </a:r>
            <a:endParaRPr kumimoji="1" lang="zh-TW" altLang="en-US" dirty="0"/>
          </a:p>
        </p:txBody>
      </p:sp>
      <p:sp>
        <p:nvSpPr>
          <p:cNvPr id="3" name="內容版面配置區 2"/>
          <p:cNvSpPr>
            <a:spLocks noGrp="1"/>
          </p:cNvSpPr>
          <p:nvPr>
            <p:ph idx="1"/>
          </p:nvPr>
        </p:nvSpPr>
        <p:spPr/>
        <p:txBody>
          <a:bodyPr>
            <a:normAutofit lnSpcReduction="10000"/>
          </a:bodyPr>
          <a:lstStyle/>
          <a:p>
            <a:pPr marL="0" indent="0">
              <a:buNone/>
            </a:pPr>
            <a:r>
              <a:rPr lang="zh-TW" altLang="en-US" dirty="0" smtClean="0"/>
              <a:t>「不可為自己雕刻</a:t>
            </a:r>
            <a:r>
              <a:rPr lang="zh-TW" altLang="en-US" dirty="0"/>
              <a:t>偶像，也不可做什麼形像彷彿上天、下地，和地底下、水中的百物</a:t>
            </a:r>
            <a:r>
              <a:rPr lang="zh-TW" altLang="en-US" dirty="0" smtClean="0"/>
              <a:t>。不可跪拜那些像</a:t>
            </a:r>
            <a:r>
              <a:rPr lang="zh-TW" altLang="en-US" dirty="0"/>
              <a:t>，也不可事奉他，因為我耶和華</a:t>
            </a:r>
            <a:r>
              <a:rPr lang="en-US" altLang="zh-TW" dirty="0"/>
              <a:t>─</a:t>
            </a:r>
            <a:r>
              <a:rPr lang="zh-TW" altLang="en-US" dirty="0"/>
              <a:t>你的神是忌邪的神</a:t>
            </a:r>
            <a:r>
              <a:rPr lang="zh-TW" altLang="en-US" dirty="0" smtClean="0"/>
              <a:t>。」（出廿</a:t>
            </a:r>
            <a:r>
              <a:rPr lang="en-US" altLang="zh-TW" dirty="0" smtClean="0"/>
              <a:t>4-5</a:t>
            </a:r>
            <a:r>
              <a:rPr lang="zh-TW" altLang="en-US" dirty="0" smtClean="0"/>
              <a:t>）</a:t>
            </a:r>
            <a:endParaRPr lang="en-US" altLang="zh-TW" dirty="0" smtClean="0"/>
          </a:p>
          <a:p>
            <a:pPr marL="0" indent="0">
              <a:buNone/>
            </a:pPr>
            <a:endParaRPr kumimoji="1" lang="en-US" altLang="zh-TW" dirty="0"/>
          </a:p>
          <a:p>
            <a:pPr marL="0" indent="0">
              <a:buNone/>
            </a:pPr>
            <a:r>
              <a:rPr kumimoji="1" lang="en-US" altLang="zh-TW" dirty="0" smtClean="0"/>
              <a:t>“</a:t>
            </a:r>
            <a:r>
              <a:rPr lang="en-US" altLang="zh-TW" dirty="0"/>
              <a:t>Thou shalt not make unto thee any graven </a:t>
            </a:r>
            <a:r>
              <a:rPr lang="en-US" altLang="zh-TW" b="1" dirty="0" smtClean="0"/>
              <a:t>IMAGE</a:t>
            </a:r>
            <a:r>
              <a:rPr lang="en-US" altLang="zh-TW" dirty="0" smtClean="0"/>
              <a:t>, </a:t>
            </a:r>
            <a:r>
              <a:rPr lang="en-US" altLang="zh-TW" dirty="0"/>
              <a:t>or any likeness of any thing that is in heaven above, or that is in the earth beneath, or that is in the water under the earth: </a:t>
            </a:r>
            <a:r>
              <a:rPr lang="en-US" altLang="zh-TW" dirty="0" smtClean="0"/>
              <a:t>Thou </a:t>
            </a:r>
            <a:r>
              <a:rPr lang="en-US" altLang="zh-TW" dirty="0"/>
              <a:t>shalt not bow down thyself to them, nor serve them: for I the LORD thy God am a jealous </a:t>
            </a:r>
            <a:r>
              <a:rPr lang="en-US" altLang="zh-TW" dirty="0" smtClean="0"/>
              <a:t>God…”</a:t>
            </a:r>
            <a:endParaRPr kumimoji="1" lang="zh-TW" altLang="en-US" dirty="0"/>
          </a:p>
        </p:txBody>
      </p:sp>
    </p:spTree>
    <p:extLst>
      <p:ext uri="{BB962C8B-B14F-4D97-AF65-F5344CB8AC3E}">
        <p14:creationId xmlns:p14="http://schemas.microsoft.com/office/powerpoint/2010/main" val="288468116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禁止造偶像</a:t>
            </a:r>
            <a:endParaRPr kumimoji="1" lang="zh-TW" altLang="en-US" dirty="0"/>
          </a:p>
        </p:txBody>
      </p:sp>
      <p:sp>
        <p:nvSpPr>
          <p:cNvPr id="3" name="內容版面配置區 2"/>
          <p:cNvSpPr>
            <a:spLocks noGrp="1"/>
          </p:cNvSpPr>
          <p:nvPr>
            <p:ph idx="1"/>
          </p:nvPr>
        </p:nvSpPr>
        <p:spPr/>
        <p:txBody>
          <a:bodyPr/>
          <a:lstStyle/>
          <a:p>
            <a:pPr marL="0" indent="0">
              <a:buNone/>
            </a:pPr>
            <a:r>
              <a:rPr kumimoji="1" lang="zh-TW" altLang="en-US" dirty="0" smtClean="0"/>
              <a:t>「</a:t>
            </a:r>
            <a:r>
              <a:rPr lang="zh-TW" altLang="en-US" dirty="0"/>
              <a:t>自稱為聰明，反成了愚拙</a:t>
            </a:r>
            <a:r>
              <a:rPr lang="zh-TW" altLang="en-US" dirty="0" smtClean="0"/>
              <a:t>，將不能朽壞之</a:t>
            </a:r>
            <a:r>
              <a:rPr lang="zh-TW" altLang="en-US" dirty="0"/>
              <a:t>神的榮耀變為偶像，彷彿必朽壞的人和飛禽、走獸、昆蟲的樣式。</a:t>
            </a:r>
            <a:r>
              <a:rPr kumimoji="1" lang="zh-TW" altLang="en-US" dirty="0" smtClean="0"/>
              <a:t>」（羅一</a:t>
            </a:r>
            <a:r>
              <a:rPr kumimoji="1" lang="en-US" altLang="zh-TW" dirty="0" smtClean="0"/>
              <a:t>22-23</a:t>
            </a:r>
            <a:r>
              <a:rPr kumimoji="1" lang="zh-TW" altLang="en-US" dirty="0" smtClean="0"/>
              <a:t>）</a:t>
            </a:r>
            <a:r>
              <a:rPr kumimoji="1" lang="en-US" altLang="zh-TW" dirty="0" smtClean="0"/>
              <a:t/>
            </a:r>
            <a:br>
              <a:rPr kumimoji="1" lang="en-US" altLang="zh-TW" dirty="0" smtClean="0"/>
            </a:br>
            <a:r>
              <a:rPr kumimoji="1" lang="en-US" altLang="zh-TW" dirty="0" smtClean="0"/>
              <a:t/>
            </a:r>
            <a:br>
              <a:rPr kumimoji="1" lang="en-US" altLang="zh-TW" dirty="0" smtClean="0"/>
            </a:br>
            <a:r>
              <a:rPr kumimoji="1" lang="en-US" altLang="zh-TW" dirty="0" smtClean="0"/>
              <a:t>“</a:t>
            </a:r>
            <a:r>
              <a:rPr lang="en-US" altLang="zh-TW" dirty="0"/>
              <a:t>Professing themselves to be wise, they became fools, a</a:t>
            </a:r>
            <a:r>
              <a:rPr lang="en-US" altLang="zh-TW" dirty="0" smtClean="0"/>
              <a:t>nd </a:t>
            </a:r>
            <a:r>
              <a:rPr lang="en-US" altLang="zh-TW" dirty="0"/>
              <a:t>changed the glory of the </a:t>
            </a:r>
            <a:r>
              <a:rPr lang="en-US" altLang="zh-TW" dirty="0" err="1"/>
              <a:t>uncorruptible</a:t>
            </a:r>
            <a:r>
              <a:rPr lang="en-US" altLang="zh-TW" dirty="0"/>
              <a:t> God into an </a:t>
            </a:r>
            <a:r>
              <a:rPr lang="en-US" altLang="zh-TW" b="1" dirty="0" smtClean="0"/>
              <a:t>IMAGE</a:t>
            </a:r>
            <a:r>
              <a:rPr lang="en-US" altLang="zh-TW" dirty="0" smtClean="0"/>
              <a:t> </a:t>
            </a:r>
            <a:r>
              <a:rPr lang="en-US" altLang="zh-TW" dirty="0"/>
              <a:t>made like to corruptible man, and to birds, and </a:t>
            </a:r>
            <a:r>
              <a:rPr lang="en-US" altLang="zh-TW" dirty="0" err="1"/>
              <a:t>fourfooted</a:t>
            </a:r>
            <a:r>
              <a:rPr lang="en-US" altLang="zh-TW" dirty="0"/>
              <a:t> beasts, and creeping things</a:t>
            </a:r>
            <a:r>
              <a:rPr lang="en-US" altLang="zh-TW" dirty="0" smtClean="0"/>
              <a:t>.”</a:t>
            </a:r>
            <a:endParaRPr kumimoji="1" lang="zh-TW" altLang="en-US" dirty="0"/>
          </a:p>
        </p:txBody>
      </p:sp>
    </p:spTree>
    <p:extLst>
      <p:ext uri="{BB962C8B-B14F-4D97-AF65-F5344CB8AC3E}">
        <p14:creationId xmlns:p14="http://schemas.microsoft.com/office/powerpoint/2010/main" val="332271021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早期宗教改革</a:t>
            </a:r>
            <a:endParaRPr kumimoji="1" lang="zh-TW" altLang="en-US" dirty="0"/>
          </a:p>
        </p:txBody>
      </p:sp>
      <p:sp>
        <p:nvSpPr>
          <p:cNvPr id="3" name="內容版面配置區 2"/>
          <p:cNvSpPr>
            <a:spLocks noGrp="1"/>
          </p:cNvSpPr>
          <p:nvPr>
            <p:ph idx="1"/>
          </p:nvPr>
        </p:nvSpPr>
        <p:spPr/>
        <p:txBody>
          <a:bodyPr/>
          <a:lstStyle/>
          <a:p>
            <a:r>
              <a:rPr kumimoji="1" lang="zh-TW" altLang="en-US" dirty="0" smtClean="0"/>
              <a:t>賦予自然意義</a:t>
            </a:r>
            <a:r>
              <a:rPr kumimoji="1" lang="en-US" altLang="zh-TW" dirty="0" smtClean="0"/>
              <a:t/>
            </a:r>
            <a:br>
              <a:rPr kumimoji="1" lang="en-US" altLang="zh-TW" dirty="0" smtClean="0"/>
            </a:br>
            <a:r>
              <a:rPr kumimoji="1" lang="en-US" altLang="zh-TW" dirty="0" smtClean="0"/>
              <a:t/>
            </a:r>
            <a:br>
              <a:rPr kumimoji="1" lang="en-US" altLang="zh-TW" dirty="0" smtClean="0"/>
            </a:br>
            <a:r>
              <a:rPr kumimoji="1" lang="zh-TW" altLang="en-US" dirty="0" smtClean="0"/>
              <a:t>加爾文「眼鏡」的比喻</a:t>
            </a:r>
            <a:r>
              <a:rPr kumimoji="1" lang="en-US" altLang="zh-TW" dirty="0" smtClean="0"/>
              <a:t/>
            </a:r>
            <a:br>
              <a:rPr kumimoji="1" lang="en-US" altLang="zh-TW" dirty="0" smtClean="0"/>
            </a:br>
            <a:r>
              <a:rPr kumimoji="1" lang="en-US" altLang="zh-TW" dirty="0" smtClean="0"/>
              <a:t>vs.</a:t>
            </a:r>
            <a:br>
              <a:rPr kumimoji="1" lang="en-US" altLang="zh-TW" dirty="0" smtClean="0"/>
            </a:br>
            <a:r>
              <a:rPr kumimoji="1" lang="zh-TW" altLang="en-US" dirty="0" smtClean="0"/>
              <a:t>阿奎納二部</a:t>
            </a:r>
            <a:r>
              <a:rPr kumimoji="1" lang="en-US" altLang="zh-TW" dirty="0" smtClean="0"/>
              <a:t>《</a:t>
            </a:r>
            <a:r>
              <a:rPr kumimoji="1" lang="zh-TW" altLang="en-US" dirty="0" smtClean="0"/>
              <a:t>總論</a:t>
            </a:r>
            <a:r>
              <a:rPr kumimoji="1" lang="en-US" altLang="zh-TW" dirty="0" smtClean="0"/>
              <a:t>》</a:t>
            </a:r>
          </a:p>
          <a:p>
            <a:r>
              <a:rPr kumimoji="1" lang="zh-TW" altLang="en-US" dirty="0" smtClean="0"/>
              <a:t>絕對禁止</a:t>
            </a:r>
            <a:r>
              <a:rPr kumimoji="1" lang="en-US" altLang="zh-TW" dirty="0" smtClean="0"/>
              <a:t>Images</a:t>
            </a:r>
            <a:r>
              <a:rPr kumimoji="1" lang="zh-TW" altLang="en-US" dirty="0" smtClean="0"/>
              <a:t>：包括文學上的</a:t>
            </a:r>
            <a:r>
              <a:rPr kumimoji="1" lang="en-US" altLang="zh-TW" dirty="0" smtClean="0"/>
              <a:t>Imagery</a:t>
            </a:r>
            <a:br>
              <a:rPr kumimoji="1" lang="en-US" altLang="zh-TW" dirty="0" smtClean="0"/>
            </a:br>
            <a:r>
              <a:rPr kumimoji="1" lang="en-US" altLang="zh-TW" dirty="0" smtClean="0"/>
              <a:t/>
            </a:r>
            <a:br>
              <a:rPr kumimoji="1" lang="en-US" altLang="zh-TW" dirty="0" smtClean="0"/>
            </a:br>
            <a:r>
              <a:rPr kumimoji="1" lang="en-US" altLang="zh-TW" dirty="0" smtClean="0">
                <a:sym typeface="Wingdings"/>
              </a:rPr>
              <a:t></a:t>
            </a:r>
            <a:r>
              <a:rPr kumimoji="1" lang="zh-TW" altLang="en-US" dirty="0" smtClean="0">
                <a:sym typeface="Wingdings"/>
              </a:rPr>
              <a:t>唯有聖經使用的意象可以使用</a:t>
            </a:r>
            <a:endParaRPr kumimoji="1" lang="en-US" altLang="zh-TW" dirty="0" smtClean="0"/>
          </a:p>
          <a:p>
            <a:endParaRPr kumimoji="1" lang="zh-TW" altLang="en-US" dirty="0"/>
          </a:p>
        </p:txBody>
      </p:sp>
    </p:spTree>
    <p:extLst>
      <p:ext uri="{BB962C8B-B14F-4D97-AF65-F5344CB8AC3E}">
        <p14:creationId xmlns:p14="http://schemas.microsoft.com/office/powerpoint/2010/main" val="162752049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十七世紀清教徒</a:t>
            </a:r>
            <a:endParaRPr kumimoji="1" lang="zh-TW" altLang="en-US" dirty="0"/>
          </a:p>
        </p:txBody>
      </p:sp>
      <p:sp>
        <p:nvSpPr>
          <p:cNvPr id="3" name="內容版面配置區 2"/>
          <p:cNvSpPr>
            <a:spLocks noGrp="1"/>
          </p:cNvSpPr>
          <p:nvPr>
            <p:ph idx="1"/>
          </p:nvPr>
        </p:nvSpPr>
        <p:spPr/>
        <p:txBody>
          <a:bodyPr/>
          <a:lstStyle/>
          <a:p>
            <a:r>
              <a:rPr kumimoji="1" lang="en-US" altLang="zh-TW" dirty="0" smtClean="0"/>
              <a:t>Richard </a:t>
            </a:r>
            <a:r>
              <a:rPr kumimoji="1" lang="en-US" altLang="zh-TW" dirty="0" err="1" smtClean="0"/>
              <a:t>Sibbes</a:t>
            </a:r>
            <a:r>
              <a:rPr kumimoji="1" lang="zh-TW" altLang="en-US" dirty="0" smtClean="0"/>
              <a:t>、</a:t>
            </a:r>
            <a:r>
              <a:rPr kumimoji="1" lang="en-US" altLang="zh-TW" dirty="0" smtClean="0"/>
              <a:t>John Cotton</a:t>
            </a:r>
            <a:r>
              <a:rPr kumimoji="1" lang="zh-TW" altLang="en-US" dirty="0" smtClean="0"/>
              <a:t>論</a:t>
            </a:r>
            <a:r>
              <a:rPr kumimoji="1" lang="en-US" altLang="zh-TW" dirty="0" smtClean="0"/>
              <a:t>imagery</a:t>
            </a:r>
            <a:r>
              <a:rPr kumimoji="1" lang="zh-TW" altLang="en-US" dirty="0" smtClean="0"/>
              <a:t>的正確使用</a:t>
            </a:r>
            <a:r>
              <a:rPr kumimoji="1" lang="en-US" altLang="zh-TW" dirty="0" smtClean="0"/>
              <a:t/>
            </a:r>
            <a:br>
              <a:rPr kumimoji="1" lang="en-US" altLang="zh-TW" dirty="0" smtClean="0"/>
            </a:br>
            <a:r>
              <a:rPr kumimoji="1" lang="en-US" altLang="zh-TW" dirty="0" smtClean="0"/>
              <a:t/>
            </a:r>
            <a:br>
              <a:rPr kumimoji="1" lang="en-US" altLang="zh-TW" dirty="0" smtClean="0"/>
            </a:br>
            <a:r>
              <a:rPr kumimoji="1" lang="zh-TW" altLang="en-US" dirty="0" smtClean="0"/>
              <a:t>（有些清教徒絕對禁止任何跟</a:t>
            </a:r>
            <a:r>
              <a:rPr kumimoji="1" lang="en-US" altLang="zh-TW" dirty="0" smtClean="0"/>
              <a:t>image</a:t>
            </a:r>
            <a:r>
              <a:rPr kumimoji="1" lang="zh-TW" altLang="en-US" dirty="0" smtClean="0"/>
              <a:t>有關的事物）</a:t>
            </a:r>
            <a:endParaRPr kumimoji="1" lang="en-US" altLang="zh-TW" dirty="0" smtClean="0"/>
          </a:p>
          <a:p>
            <a:r>
              <a:rPr kumimoji="1" lang="zh-TW" altLang="en-US" dirty="0" smtClean="0"/>
              <a:t>清教徒運動對英倫啟蒙運動的影響：</a:t>
            </a:r>
            <a:r>
              <a:rPr kumimoji="1" lang="en-US" altLang="zh-TW" dirty="0" smtClean="0"/>
              <a:t>John Locke</a:t>
            </a:r>
            <a:r>
              <a:rPr kumimoji="1" lang="zh-TW" altLang="en-US" dirty="0" smtClean="0"/>
              <a:t>、</a:t>
            </a:r>
            <a:r>
              <a:rPr kumimoji="1" lang="en-US" altLang="zh-TW" dirty="0" smtClean="0"/>
              <a:t>Francis Bacon</a:t>
            </a:r>
            <a:r>
              <a:rPr kumimoji="1" lang="zh-TW" altLang="en-US" dirty="0" smtClean="0"/>
              <a:t>、</a:t>
            </a:r>
            <a:r>
              <a:rPr kumimoji="1" lang="en-US" altLang="zh-TW" dirty="0" smtClean="0"/>
              <a:t>Joseph Addison</a:t>
            </a:r>
            <a:r>
              <a:rPr kumimoji="1" lang="zh-TW" altLang="en-US" dirty="0" smtClean="0"/>
              <a:t>等</a:t>
            </a:r>
            <a:endParaRPr kumimoji="1" lang="en-US" altLang="zh-TW" dirty="0" smtClean="0"/>
          </a:p>
          <a:p>
            <a:r>
              <a:rPr kumimoji="1" lang="zh-TW" altLang="en-US" dirty="0" smtClean="0"/>
              <a:t>本仁約翰，</a:t>
            </a:r>
            <a:r>
              <a:rPr kumimoji="1" lang="en-US" altLang="zh-TW" dirty="0" smtClean="0"/>
              <a:t>《</a:t>
            </a:r>
            <a:r>
              <a:rPr kumimoji="1" lang="zh-TW" altLang="en-US" dirty="0" smtClean="0"/>
              <a:t>天路歷程</a:t>
            </a:r>
            <a:r>
              <a:rPr kumimoji="1" lang="en-US" altLang="zh-TW" dirty="0" smtClean="0"/>
              <a:t>》</a:t>
            </a:r>
            <a:br>
              <a:rPr kumimoji="1" lang="en-US" altLang="zh-TW" dirty="0" smtClean="0"/>
            </a:br>
            <a:r>
              <a:rPr kumimoji="1" lang="en-US" altLang="zh-TW" dirty="0" smtClean="0">
                <a:sym typeface="Wingdings"/>
              </a:rPr>
              <a:t></a:t>
            </a:r>
            <a:r>
              <a:rPr kumimoji="1" lang="zh-TW" altLang="en-US" dirty="0" smtClean="0">
                <a:sym typeface="Wingdings"/>
              </a:rPr>
              <a:t>得到</a:t>
            </a:r>
            <a:r>
              <a:rPr kumimoji="1" lang="en-US" altLang="zh-TW" dirty="0" smtClean="0">
                <a:sym typeface="Wingdings"/>
              </a:rPr>
              <a:t> John Owen </a:t>
            </a:r>
            <a:r>
              <a:rPr kumimoji="1" lang="zh-TW" altLang="en-US" dirty="0" smtClean="0">
                <a:sym typeface="Wingdings"/>
              </a:rPr>
              <a:t>支持</a:t>
            </a:r>
            <a:endParaRPr kumimoji="1" lang="en-US" altLang="zh-TW" dirty="0">
              <a:sym typeface="Wingdings"/>
            </a:endParaRPr>
          </a:p>
          <a:p>
            <a:r>
              <a:rPr kumimoji="1" lang="zh-TW" altLang="en-US" dirty="0" smtClean="0">
                <a:sym typeface="Wingdings"/>
              </a:rPr>
              <a:t>林布蘭的藝術得到默許</a:t>
            </a:r>
            <a:endParaRPr kumimoji="1" lang="zh-TW" altLang="en-US" dirty="0"/>
          </a:p>
        </p:txBody>
      </p:sp>
    </p:spTree>
    <p:extLst>
      <p:ext uri="{BB962C8B-B14F-4D97-AF65-F5344CB8AC3E}">
        <p14:creationId xmlns:p14="http://schemas.microsoft.com/office/powerpoint/2010/main" val="64950060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愛德華茲論</a:t>
            </a:r>
            <a:r>
              <a:rPr kumimoji="1" lang="en-US" altLang="zh-TW" dirty="0" smtClean="0"/>
              <a:t> Imagination</a:t>
            </a:r>
            <a:endParaRPr kumimoji="1" lang="zh-TW" altLang="en-US" dirty="0"/>
          </a:p>
        </p:txBody>
      </p:sp>
      <p:sp>
        <p:nvSpPr>
          <p:cNvPr id="3" name="內容版面配置區 2"/>
          <p:cNvSpPr>
            <a:spLocks noGrp="1"/>
          </p:cNvSpPr>
          <p:nvPr>
            <p:ph idx="1"/>
          </p:nvPr>
        </p:nvSpPr>
        <p:spPr/>
        <p:txBody>
          <a:bodyPr/>
          <a:lstStyle/>
          <a:p>
            <a:r>
              <a:rPr lang="en-GB" altLang="zh-TW" dirty="0"/>
              <a:t>“that power of the mind whereby it can have a conception or idea of things of an external or outward nature… when those things are not present and are not perceived by the senses” </a:t>
            </a:r>
            <a:endParaRPr lang="en-GB" altLang="zh-TW" dirty="0" smtClean="0"/>
          </a:p>
          <a:p>
            <a:r>
              <a:rPr lang="en-US" altLang="zh-TW" dirty="0"/>
              <a:t>“conception or idea”</a:t>
            </a:r>
            <a:r>
              <a:rPr lang="en-GB" altLang="zh-TW" dirty="0"/>
              <a:t> </a:t>
            </a:r>
            <a:r>
              <a:rPr lang="en-GB" altLang="zh-TW" dirty="0" smtClean="0"/>
              <a:t> </a:t>
            </a:r>
            <a:r>
              <a:rPr lang="en-GB" altLang="zh-TW" dirty="0" smtClean="0">
                <a:sym typeface="Wingdings"/>
              </a:rPr>
              <a:t> “imaginary idea”</a:t>
            </a:r>
          </a:p>
          <a:p>
            <a:r>
              <a:rPr kumimoji="1" lang="en-US" altLang="zh-TW" dirty="0" smtClean="0">
                <a:sym typeface="Wingdings"/>
              </a:rPr>
              <a:t>“impression on the imagination”</a:t>
            </a:r>
            <a:endParaRPr kumimoji="1" lang="zh-TW" altLang="en-US" dirty="0"/>
          </a:p>
        </p:txBody>
      </p:sp>
    </p:spTree>
    <p:extLst>
      <p:ext uri="{BB962C8B-B14F-4D97-AF65-F5344CB8AC3E}">
        <p14:creationId xmlns:p14="http://schemas.microsoft.com/office/powerpoint/2010/main" val="314145576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smtClean="0"/>
              <a:t>“truly spiritual sensation”</a:t>
            </a:r>
            <a:endParaRPr kumimoji="1" lang="zh-TW" altLang="en-US" dirty="0"/>
          </a:p>
        </p:txBody>
      </p:sp>
      <p:sp>
        <p:nvSpPr>
          <p:cNvPr id="3" name="內容版面配置區 2"/>
          <p:cNvSpPr>
            <a:spLocks noGrp="1"/>
          </p:cNvSpPr>
          <p:nvPr>
            <p:ph idx="1"/>
          </p:nvPr>
        </p:nvSpPr>
        <p:spPr/>
        <p:txBody>
          <a:bodyPr/>
          <a:lstStyle/>
          <a:p>
            <a:r>
              <a:rPr kumimoji="1" lang="en-US" altLang="zh-TW" dirty="0" smtClean="0"/>
              <a:t>“spiritual sight of Christ crucified” = imaginary idea, impression upon the imagination</a:t>
            </a:r>
          </a:p>
          <a:p>
            <a:r>
              <a:rPr lang="en-US" altLang="zh-TW" dirty="0" smtClean="0"/>
              <a:t>“</a:t>
            </a:r>
            <a:r>
              <a:rPr lang="en-GB" altLang="zh-TW" dirty="0" smtClean="0"/>
              <a:t>a </a:t>
            </a:r>
            <a:r>
              <a:rPr lang="en-GB" altLang="zh-TW" dirty="0"/>
              <a:t>natural man is capable of having an idea, and a lively idea, of shapes, and colours, and sounds, when they are absent, even as capable as a regenerate </a:t>
            </a:r>
            <a:r>
              <a:rPr lang="en-GB" altLang="zh-TW" dirty="0" smtClean="0"/>
              <a:t>man”</a:t>
            </a:r>
          </a:p>
          <a:p>
            <a:r>
              <a:rPr lang="en-US" altLang="zh-TW" dirty="0" smtClean="0"/>
              <a:t>Syllogism: 1</a:t>
            </a:r>
            <a:r>
              <a:rPr lang="en-US" altLang="zh-TW" dirty="0"/>
              <a:t>. </a:t>
            </a:r>
            <a:r>
              <a:rPr lang="zh-TW" altLang="zh-TW" dirty="0"/>
              <a:t>真正屬靈的感知是重生之人才有的；</a:t>
            </a:r>
            <a:r>
              <a:rPr lang="en-US" altLang="zh-TW" dirty="0"/>
              <a:t>2. </a:t>
            </a:r>
            <a:r>
              <a:rPr lang="zh-TW" altLang="zh-TW" dirty="0"/>
              <a:t>奮興運動中的種種神祕經歷其實是重生及未重生之人都可能經歷的強烈印象；</a:t>
            </a:r>
            <a:r>
              <a:rPr lang="en-US" altLang="zh-TW" dirty="0"/>
              <a:t>3. </a:t>
            </a:r>
            <a:r>
              <a:rPr lang="zh-TW" altLang="zh-TW" dirty="0"/>
              <a:t>因此，這些神祕經歷並非屬靈、超自然。</a:t>
            </a:r>
            <a:endParaRPr lang="en-GB" altLang="zh-TW" dirty="0"/>
          </a:p>
          <a:p>
            <a:endParaRPr kumimoji="1" lang="zh-TW" altLang="en-US" dirty="0"/>
          </a:p>
        </p:txBody>
      </p:sp>
    </p:spTree>
    <p:extLst>
      <p:ext uri="{BB962C8B-B14F-4D97-AF65-F5344CB8AC3E}">
        <p14:creationId xmlns:p14="http://schemas.microsoft.com/office/powerpoint/2010/main" val="39534989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「自然」與「超自然」</a:t>
            </a:r>
            <a:endParaRPr kumimoji="1" lang="zh-TW" altLang="en-US" dirty="0"/>
          </a:p>
        </p:txBody>
      </p:sp>
      <p:sp>
        <p:nvSpPr>
          <p:cNvPr id="3" name="內容版面配置區 2"/>
          <p:cNvSpPr>
            <a:spLocks noGrp="1"/>
          </p:cNvSpPr>
          <p:nvPr>
            <p:ph idx="1"/>
          </p:nvPr>
        </p:nvSpPr>
        <p:spPr/>
        <p:txBody>
          <a:bodyPr/>
          <a:lstStyle/>
          <a:p>
            <a:r>
              <a:rPr kumimoji="1" lang="zh-TW" altLang="en-US" dirty="0" smtClean="0"/>
              <a:t>定義的釐清</a:t>
            </a:r>
            <a:endParaRPr kumimoji="1" lang="en-US" altLang="zh-TW" dirty="0" smtClean="0"/>
          </a:p>
          <a:p>
            <a:r>
              <a:rPr kumimoji="1" lang="zh-TW" altLang="en-US" dirty="0" smtClean="0"/>
              <a:t>「超自然」</a:t>
            </a:r>
            <a:r>
              <a:rPr kumimoji="1" lang="en-US" altLang="zh-TW" dirty="0" smtClean="0"/>
              <a:t>= </a:t>
            </a:r>
            <a:r>
              <a:rPr kumimoji="1" lang="zh-TW" altLang="en-US" dirty="0" smtClean="0"/>
              <a:t>屬靈，但不一定靈異</a:t>
            </a:r>
            <a:endParaRPr kumimoji="1" lang="en-US" altLang="zh-TW" dirty="0" smtClean="0"/>
          </a:p>
          <a:p>
            <a:r>
              <a:rPr kumimoji="1" lang="zh-TW" altLang="en-US" dirty="0" smtClean="0"/>
              <a:t>「自然」可能靈異（</a:t>
            </a:r>
            <a:r>
              <a:rPr kumimoji="1" lang="en-US" altLang="zh-TW" dirty="0" smtClean="0"/>
              <a:t>‘unusual’</a:t>
            </a:r>
            <a:r>
              <a:rPr kumimoji="1" lang="zh-TW" altLang="en-US" dirty="0" smtClean="0"/>
              <a:t>）</a:t>
            </a:r>
            <a:endParaRPr kumimoji="1" lang="en-US" altLang="zh-TW" dirty="0" smtClean="0"/>
          </a:p>
          <a:p>
            <a:r>
              <a:rPr kumimoji="1" lang="zh-TW" altLang="en-US" dirty="0" smtClean="0"/>
              <a:t>巴蘭：自然人</a:t>
            </a:r>
            <a:endParaRPr kumimoji="1" lang="en-US" altLang="zh-TW" dirty="0" smtClean="0"/>
          </a:p>
          <a:p>
            <a:endParaRPr kumimoji="1" lang="zh-TW" altLang="en-US" dirty="0"/>
          </a:p>
        </p:txBody>
      </p:sp>
    </p:spTree>
    <p:extLst>
      <p:ext uri="{BB962C8B-B14F-4D97-AF65-F5344CB8AC3E}">
        <p14:creationId xmlns:p14="http://schemas.microsoft.com/office/powerpoint/2010/main" val="23959058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例：約書亞記三</a:t>
            </a:r>
            <a:r>
              <a:rPr kumimoji="1" lang="en-US" altLang="zh-TW" dirty="0" smtClean="0"/>
              <a:t>-</a:t>
            </a:r>
            <a:r>
              <a:rPr kumimoji="1" lang="zh-TW" altLang="en-US" dirty="0" smtClean="0"/>
              <a:t>四</a:t>
            </a:r>
            <a:endParaRPr kumimoji="1" lang="zh-TW" altLang="en-US" dirty="0"/>
          </a:p>
        </p:txBody>
      </p:sp>
      <p:sp>
        <p:nvSpPr>
          <p:cNvPr id="3" name="內容版面配置區 2"/>
          <p:cNvSpPr>
            <a:spLocks noGrp="1"/>
          </p:cNvSpPr>
          <p:nvPr>
            <p:ph idx="1"/>
          </p:nvPr>
        </p:nvSpPr>
        <p:spPr/>
        <p:txBody>
          <a:bodyPr>
            <a:normAutofit fontScale="85000" lnSpcReduction="20000"/>
          </a:bodyPr>
          <a:lstStyle/>
          <a:p>
            <a:pPr marL="0" indent="0">
              <a:buNone/>
            </a:pPr>
            <a:r>
              <a:rPr lang="en-CA" altLang="zh-TW" i="1" u="sng" dirty="0"/>
              <a:t> </a:t>
            </a:r>
            <a:r>
              <a:rPr lang="en-US" altLang="zh-TW" u="sng" dirty="0" smtClean="0"/>
              <a:t>Concentric </a:t>
            </a:r>
            <a:r>
              <a:rPr lang="zh-TW" altLang="en-US" u="sng" dirty="0" smtClean="0"/>
              <a:t>敘事結構：</a:t>
            </a:r>
            <a:endParaRPr lang="en-GB" altLang="zh-TW" u="sng" dirty="0"/>
          </a:p>
          <a:p>
            <a:pPr marL="0" indent="0">
              <a:buNone/>
            </a:pPr>
            <a:r>
              <a:rPr lang="en-CA" altLang="zh-TW" dirty="0"/>
              <a:t>	</a:t>
            </a:r>
            <a:r>
              <a:rPr lang="en-CA" altLang="zh-TW" b="1" i="1" dirty="0"/>
              <a:t>Promise A</a:t>
            </a:r>
            <a:r>
              <a:rPr lang="en-CA" altLang="zh-TW" dirty="0"/>
              <a:t> (3:7)—Exaltation of Joshua</a:t>
            </a:r>
            <a:endParaRPr lang="en-GB" altLang="zh-TW" dirty="0"/>
          </a:p>
          <a:p>
            <a:pPr marL="0" indent="0">
              <a:buNone/>
            </a:pPr>
            <a:r>
              <a:rPr lang="en-CA" altLang="zh-TW" dirty="0"/>
              <a:t>		</a:t>
            </a:r>
            <a:r>
              <a:rPr lang="en-CA" altLang="zh-TW" b="1" i="1" dirty="0"/>
              <a:t>Promise B</a:t>
            </a:r>
            <a:r>
              <a:rPr lang="en-CA" altLang="zh-TW" dirty="0"/>
              <a:t> (3:10)—Guidance by the Ark</a:t>
            </a:r>
            <a:endParaRPr lang="en-GB" altLang="zh-TW" dirty="0"/>
          </a:p>
          <a:p>
            <a:pPr marL="0" indent="0">
              <a:buNone/>
            </a:pPr>
            <a:r>
              <a:rPr lang="en-CA" altLang="zh-TW" dirty="0"/>
              <a:t>			</a:t>
            </a:r>
            <a:r>
              <a:rPr lang="en-CA" altLang="zh-TW" b="1" i="1" dirty="0"/>
              <a:t>Promise C</a:t>
            </a:r>
            <a:r>
              <a:rPr lang="en-CA" altLang="zh-TW" dirty="0"/>
              <a:t> (3:13)—Cutting off the Flow</a:t>
            </a:r>
            <a:endParaRPr lang="en-GB" altLang="zh-TW" dirty="0"/>
          </a:p>
          <a:p>
            <a:pPr marL="0" indent="0">
              <a:buNone/>
            </a:pPr>
            <a:r>
              <a:rPr lang="en-CA" altLang="zh-TW" dirty="0"/>
              <a:t>			</a:t>
            </a:r>
            <a:r>
              <a:rPr lang="en-CA" altLang="zh-TW" b="1" i="1" dirty="0"/>
              <a:t>Fulfillment C</a:t>
            </a:r>
            <a:r>
              <a:rPr lang="en-CA" altLang="zh-TW" dirty="0"/>
              <a:t> (3:16)—Cutting off the Flow</a:t>
            </a:r>
            <a:endParaRPr lang="en-GB" altLang="zh-TW" dirty="0"/>
          </a:p>
          <a:p>
            <a:pPr marL="0" indent="0">
              <a:buNone/>
            </a:pPr>
            <a:r>
              <a:rPr lang="en-CA" altLang="zh-TW" dirty="0"/>
              <a:t>		</a:t>
            </a:r>
            <a:r>
              <a:rPr lang="en-CA" altLang="zh-TW" b="1" i="1" dirty="0"/>
              <a:t>Fulfillment B</a:t>
            </a:r>
            <a:r>
              <a:rPr lang="en-CA" altLang="zh-TW" dirty="0"/>
              <a:t> (4:11)—Guidance by the Ark</a:t>
            </a:r>
            <a:endParaRPr lang="en-GB" altLang="zh-TW" dirty="0"/>
          </a:p>
          <a:p>
            <a:pPr marL="0" indent="0">
              <a:buNone/>
            </a:pPr>
            <a:r>
              <a:rPr lang="en-CA" altLang="zh-TW" dirty="0"/>
              <a:t>	</a:t>
            </a:r>
            <a:r>
              <a:rPr lang="en-CA" altLang="zh-TW" b="1" i="1" dirty="0"/>
              <a:t>Fulfillment A</a:t>
            </a:r>
            <a:r>
              <a:rPr lang="en-CA" altLang="zh-TW" dirty="0"/>
              <a:t> (4:14)—Exaltation of Joshua</a:t>
            </a:r>
            <a:endParaRPr lang="en-GB" altLang="zh-TW" dirty="0"/>
          </a:p>
          <a:p>
            <a:pPr marL="0" indent="0">
              <a:buNone/>
            </a:pPr>
            <a:r>
              <a:rPr lang="en-CA" altLang="zh-TW" dirty="0"/>
              <a:t> </a:t>
            </a:r>
            <a:endParaRPr lang="en-GB" altLang="zh-TW" dirty="0"/>
          </a:p>
          <a:p>
            <a:pPr marL="0" indent="0">
              <a:buNone/>
            </a:pPr>
            <a:endParaRPr kumimoji="1" lang="zh-TW" altLang="en-US" dirty="0"/>
          </a:p>
        </p:txBody>
      </p:sp>
    </p:spTree>
    <p:extLst>
      <p:ext uri="{BB962C8B-B14F-4D97-AF65-F5344CB8AC3E}">
        <p14:creationId xmlns:p14="http://schemas.microsoft.com/office/powerpoint/2010/main" val="351075349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基督釘十架的異象</a:t>
            </a:r>
            <a:endParaRPr kumimoji="1" lang="zh-TW" altLang="en-US" dirty="0"/>
          </a:p>
        </p:txBody>
      </p:sp>
      <p:sp>
        <p:nvSpPr>
          <p:cNvPr id="3" name="內容版面配置區 2"/>
          <p:cNvSpPr>
            <a:spLocks noGrp="1"/>
          </p:cNvSpPr>
          <p:nvPr>
            <p:ph idx="1"/>
          </p:nvPr>
        </p:nvSpPr>
        <p:spPr/>
        <p:txBody>
          <a:bodyPr/>
          <a:lstStyle/>
          <a:p>
            <a:r>
              <a:rPr kumimoji="1" lang="en-US" altLang="zh-TW" dirty="0" smtClean="0"/>
              <a:t>“eternal ideas”</a:t>
            </a:r>
            <a:r>
              <a:rPr kumimoji="1" lang="en-US" altLang="zh-TW" dirty="0" smtClean="0">
                <a:sym typeface="Wingdings"/>
              </a:rPr>
              <a:t> “</a:t>
            </a:r>
            <a:r>
              <a:rPr lang="en-GB" altLang="zh-TW" dirty="0"/>
              <a:t>are still of no different sort from what men have by their </a:t>
            </a:r>
            <a:r>
              <a:rPr lang="en-GB" altLang="zh-TW" dirty="0" smtClean="0"/>
              <a:t>senses”</a:t>
            </a:r>
            <a:br>
              <a:rPr lang="en-GB" altLang="zh-TW" dirty="0" smtClean="0"/>
            </a:br>
            <a:r>
              <a:rPr lang="en-GB" altLang="zh-TW" dirty="0" smtClean="0"/>
              <a:t/>
            </a:r>
            <a:br>
              <a:rPr lang="en-GB" altLang="zh-TW" dirty="0" smtClean="0"/>
            </a:br>
            <a:r>
              <a:rPr lang="zh-TW" altLang="en-US" dirty="0" smtClean="0"/>
              <a:t>因此</a:t>
            </a:r>
            <a:r>
              <a:rPr lang="en-US" altLang="zh-TW" dirty="0" smtClean="0"/>
              <a:t> “are of no higher kind”</a:t>
            </a:r>
          </a:p>
          <a:p>
            <a:r>
              <a:rPr kumimoji="1" lang="zh-TW" altLang="en-US" dirty="0" smtClean="0"/>
              <a:t>不能使人變屬靈</a:t>
            </a:r>
            <a:endParaRPr kumimoji="1" lang="zh-TW" altLang="en-US" dirty="0"/>
          </a:p>
        </p:txBody>
      </p:sp>
    </p:spTree>
    <p:extLst>
      <p:ext uri="{BB962C8B-B14F-4D97-AF65-F5344CB8AC3E}">
        <p14:creationId xmlns:p14="http://schemas.microsoft.com/office/powerpoint/2010/main" val="370806670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聖靈的工作</a:t>
            </a:r>
            <a:endParaRPr kumimoji="1" lang="zh-TW" altLang="en-US" dirty="0"/>
          </a:p>
        </p:txBody>
      </p:sp>
      <p:sp>
        <p:nvSpPr>
          <p:cNvPr id="3" name="內容版面配置區 2"/>
          <p:cNvSpPr>
            <a:spLocks noGrp="1"/>
          </p:cNvSpPr>
          <p:nvPr>
            <p:ph idx="1"/>
          </p:nvPr>
        </p:nvSpPr>
        <p:spPr/>
        <p:txBody>
          <a:bodyPr/>
          <a:lstStyle/>
          <a:p>
            <a:r>
              <a:rPr kumimoji="1" lang="zh-TW" altLang="en-US" dirty="0" smtClean="0"/>
              <a:t>聖靈施行救恩並非靈異事件</a:t>
            </a:r>
            <a:endParaRPr kumimoji="1" lang="en-US" altLang="zh-TW" dirty="0" smtClean="0"/>
          </a:p>
          <a:p>
            <a:r>
              <a:rPr lang="en-GB" altLang="zh-TW" dirty="0"/>
              <a:t>“This new spiritual sense and the new dispositions that attend it are no new faculties, but are new principles of nature” </a:t>
            </a:r>
            <a:endParaRPr kumimoji="1" lang="zh-TW" altLang="en-US" dirty="0"/>
          </a:p>
        </p:txBody>
      </p:sp>
    </p:spTree>
    <p:extLst>
      <p:ext uri="{BB962C8B-B14F-4D97-AF65-F5344CB8AC3E}">
        <p14:creationId xmlns:p14="http://schemas.microsoft.com/office/powerpoint/2010/main" val="212560461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smtClean="0"/>
              <a:t>The New Sense</a:t>
            </a:r>
            <a:endParaRPr kumimoji="1" lang="zh-TW" altLang="en-US" dirty="0"/>
          </a:p>
        </p:txBody>
      </p:sp>
      <p:sp>
        <p:nvSpPr>
          <p:cNvPr id="3" name="內容版面配置區 2"/>
          <p:cNvSpPr>
            <a:spLocks noGrp="1"/>
          </p:cNvSpPr>
          <p:nvPr>
            <p:ph idx="1"/>
          </p:nvPr>
        </p:nvSpPr>
        <p:spPr>
          <a:xfrm>
            <a:off x="427495" y="1584429"/>
            <a:ext cx="8235573" cy="4979633"/>
          </a:xfrm>
        </p:spPr>
        <p:txBody>
          <a:bodyPr>
            <a:normAutofit/>
          </a:bodyPr>
          <a:lstStyle/>
          <a:p>
            <a:r>
              <a:rPr lang="en-US" altLang="zh-TW" dirty="0"/>
              <a:t>‘</a:t>
            </a:r>
            <a:r>
              <a:rPr lang="en-GB" altLang="zh-TW" dirty="0"/>
              <a:t>entirely different in its nature and kind from anything that ever their minds were the subjects of before they were sanctified’ </a:t>
            </a:r>
            <a:endParaRPr lang="en-GB" altLang="zh-TW" dirty="0" smtClean="0"/>
          </a:p>
          <a:p>
            <a:r>
              <a:rPr kumimoji="1" lang="zh-TW" altLang="en-US" dirty="0" smtClean="0"/>
              <a:t>新：</a:t>
            </a:r>
            <a:r>
              <a:rPr lang="en-US" altLang="zh-TW" dirty="0"/>
              <a:t>‘</a:t>
            </a:r>
            <a:r>
              <a:rPr lang="en-GB" altLang="zh-TW" dirty="0"/>
              <a:t>not only in degree and circumstances but in its whole nature’ </a:t>
            </a:r>
            <a:endParaRPr lang="en-GB" altLang="zh-TW" dirty="0" smtClean="0"/>
          </a:p>
          <a:p>
            <a:r>
              <a:rPr kumimoji="1" lang="en-GB" altLang="zh-TW" dirty="0" smtClean="0"/>
              <a:t>Dispositions</a:t>
            </a:r>
          </a:p>
          <a:p>
            <a:r>
              <a:rPr kumimoji="1" lang="zh-TW" altLang="en-US" dirty="0" smtClean="0"/>
              <a:t>美學：</a:t>
            </a:r>
            <a:r>
              <a:rPr kumimoji="1" lang="en-US" altLang="zh-TW" dirty="0" smtClean="0"/>
              <a:t>the </a:t>
            </a:r>
            <a:r>
              <a:rPr kumimoji="1" lang="en-US" altLang="zh-TW" dirty="0" err="1" smtClean="0"/>
              <a:t>excellencies</a:t>
            </a:r>
            <a:r>
              <a:rPr kumimoji="1" lang="en-US" altLang="zh-TW" dirty="0" smtClean="0"/>
              <a:t> of Christ</a:t>
            </a:r>
            <a:br>
              <a:rPr kumimoji="1" lang="en-US" altLang="zh-TW" dirty="0" smtClean="0"/>
            </a:br>
            <a:r>
              <a:rPr kumimoji="1" lang="en-US" altLang="zh-TW" dirty="0" smtClean="0">
                <a:sym typeface="Wingdings"/>
              </a:rPr>
              <a:t></a:t>
            </a:r>
            <a:r>
              <a:rPr kumimoji="1" lang="zh-TW" altLang="en-US" dirty="0" smtClean="0">
                <a:sym typeface="Wingdings"/>
              </a:rPr>
              <a:t>創造之美、超然之美、道成肉身</a:t>
            </a:r>
            <a:endParaRPr kumimoji="1" lang="en-US" altLang="zh-TW" dirty="0" smtClean="0">
              <a:sym typeface="Wingdings"/>
            </a:endParaRPr>
          </a:p>
          <a:p>
            <a:r>
              <a:rPr kumimoji="1" lang="zh-TW" altLang="en-US" dirty="0" smtClean="0"/>
              <a:t>以正確的方式喚起符合聖經的</a:t>
            </a:r>
            <a:r>
              <a:rPr kumimoji="1" lang="en-US" altLang="zh-TW" dirty="0" smtClean="0"/>
              <a:t> </a:t>
            </a:r>
            <a:r>
              <a:rPr kumimoji="1" lang="en-US" altLang="zh-TW" dirty="0" smtClean="0"/>
              <a:t>Imagination</a:t>
            </a:r>
            <a:br>
              <a:rPr kumimoji="1" lang="en-US" altLang="zh-TW" dirty="0" smtClean="0"/>
            </a:br>
            <a:r>
              <a:rPr kumimoji="1" lang="en-US" altLang="zh-TW" dirty="0" smtClean="0">
                <a:sym typeface="Wingdings"/>
              </a:rPr>
              <a:t>Remembrance</a:t>
            </a:r>
            <a:r>
              <a:rPr kumimoji="1" lang="zh-TW" altLang="en-US" dirty="0" smtClean="0">
                <a:sym typeface="Wingdings"/>
              </a:rPr>
              <a:t>：「真實性」的問題</a:t>
            </a:r>
            <a:endParaRPr kumimoji="1" lang="zh-TW" altLang="en-US" dirty="0"/>
          </a:p>
        </p:txBody>
      </p:sp>
    </p:spTree>
    <p:extLst>
      <p:ext uri="{BB962C8B-B14F-4D97-AF65-F5344CB8AC3E}">
        <p14:creationId xmlns:p14="http://schemas.microsoft.com/office/powerpoint/2010/main" val="319813764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十七世紀形而上詩</a:t>
            </a:r>
            <a:endParaRPr kumimoji="1" lang="zh-TW" altLang="en-US" dirty="0"/>
          </a:p>
        </p:txBody>
      </p:sp>
      <p:sp>
        <p:nvSpPr>
          <p:cNvPr id="3" name="內容版面配置區 2"/>
          <p:cNvSpPr>
            <a:spLocks noGrp="1"/>
          </p:cNvSpPr>
          <p:nvPr>
            <p:ph idx="1"/>
          </p:nvPr>
        </p:nvSpPr>
        <p:spPr>
          <a:xfrm>
            <a:off x="336612" y="1735138"/>
            <a:ext cx="8537716" cy="4721250"/>
          </a:xfrm>
        </p:spPr>
        <p:txBody>
          <a:bodyPr>
            <a:normAutofit/>
          </a:bodyPr>
          <a:lstStyle/>
          <a:p>
            <a:r>
              <a:rPr kumimoji="1" lang="zh-TW" altLang="en-US" dirty="0" smtClean="0"/>
              <a:t>十七世紀</a:t>
            </a:r>
            <a:r>
              <a:rPr kumimoji="1" lang="en-US" altLang="zh-TW" dirty="0" smtClean="0"/>
              <a:t> Metaphysical Poets</a:t>
            </a:r>
            <a:r>
              <a:rPr kumimoji="1" lang="zh-TW" altLang="en-US" dirty="0" smtClean="0"/>
              <a:t>：用巧喻（</a:t>
            </a:r>
            <a:r>
              <a:rPr kumimoji="1" lang="en-US" altLang="zh-TW" dirty="0" smtClean="0"/>
              <a:t>conceits</a:t>
            </a:r>
            <a:r>
              <a:rPr kumimoji="1" lang="zh-TW" altLang="en-US" dirty="0" smtClean="0"/>
              <a:t>）手法對愛、信仰等題材進行抽象思辨（</a:t>
            </a:r>
            <a:r>
              <a:rPr kumimoji="1" lang="en-US" altLang="zh-TW" dirty="0" smtClean="0"/>
              <a:t>speculation</a:t>
            </a:r>
            <a:r>
              <a:rPr kumimoji="1" lang="zh-TW" altLang="en-US" dirty="0" smtClean="0"/>
              <a:t>：並非</a:t>
            </a:r>
            <a:r>
              <a:rPr kumimoji="1" lang="en-US" altLang="zh-TW" dirty="0" smtClean="0"/>
              <a:t>『</a:t>
            </a:r>
            <a:r>
              <a:rPr kumimoji="1" lang="zh-TW" altLang="en-US" dirty="0" smtClean="0"/>
              <a:t>臆測</a:t>
            </a:r>
            <a:r>
              <a:rPr kumimoji="1" lang="en-US" altLang="zh-TW" dirty="0" smtClean="0"/>
              <a:t>』</a:t>
            </a:r>
            <a:r>
              <a:rPr kumimoji="1" lang="zh-TW" altLang="en-US" dirty="0" smtClean="0"/>
              <a:t>）</a:t>
            </a:r>
            <a:endParaRPr kumimoji="1" lang="en-US" altLang="zh-TW" dirty="0" smtClean="0"/>
          </a:p>
          <a:p>
            <a:r>
              <a:rPr kumimoji="1" lang="zh-TW" altLang="en-US" dirty="0" smtClean="0"/>
              <a:t>最知名者：</a:t>
            </a:r>
            <a:r>
              <a:rPr kumimoji="1" lang="en-US" altLang="zh-TW" dirty="0" smtClean="0"/>
              <a:t>John Donne</a:t>
            </a:r>
            <a:r>
              <a:rPr kumimoji="1" lang="zh-TW" altLang="en-US" dirty="0" smtClean="0"/>
              <a:t>（受新柏拉圖主義影響）</a:t>
            </a:r>
            <a:endParaRPr kumimoji="1" lang="en-US" altLang="zh-TW" dirty="0" smtClean="0"/>
          </a:p>
          <a:p>
            <a:r>
              <a:rPr kumimoji="1" lang="zh-TW" altLang="en-US" dirty="0" smtClean="0"/>
              <a:t>改革宗形而上詩人</a:t>
            </a:r>
            <a:r>
              <a:rPr kumimoji="1" lang="en-US" altLang="zh-TW" dirty="0" smtClean="0"/>
              <a:t> Isaac Watts</a:t>
            </a:r>
            <a:br>
              <a:rPr kumimoji="1" lang="en-US" altLang="zh-TW" dirty="0" smtClean="0"/>
            </a:br>
            <a:r>
              <a:rPr kumimoji="1" lang="en-US" altLang="zh-TW" dirty="0" smtClean="0">
                <a:sym typeface="Wingdings"/>
              </a:rPr>
              <a:t></a:t>
            </a:r>
            <a:r>
              <a:rPr kumimoji="1" lang="zh-TW" altLang="en-US" dirty="0" smtClean="0">
                <a:sym typeface="Wingdings"/>
              </a:rPr>
              <a:t>基督論有俄利根主義傾向</a:t>
            </a:r>
            <a:r>
              <a:rPr kumimoji="1" lang="en-US" altLang="zh-TW" dirty="0" smtClean="0">
                <a:sym typeface="Wingdings"/>
              </a:rPr>
              <a:t/>
            </a:r>
            <a:br>
              <a:rPr kumimoji="1" lang="en-US" altLang="zh-TW" dirty="0" smtClean="0">
                <a:sym typeface="Wingdings"/>
              </a:rPr>
            </a:br>
            <a:r>
              <a:rPr kumimoji="1" lang="en-US" altLang="zh-TW" dirty="0" smtClean="0">
                <a:sym typeface="Wingdings"/>
              </a:rPr>
              <a:t></a:t>
            </a:r>
            <a:r>
              <a:rPr kumimoji="1" lang="zh-TW" altLang="en-US" dirty="0" smtClean="0">
                <a:sym typeface="Wingdings"/>
              </a:rPr>
              <a:t>亦為邏輯學家，其著作</a:t>
            </a:r>
            <a:r>
              <a:rPr kumimoji="1" lang="en-US" altLang="zh-TW" dirty="0" smtClean="0">
                <a:sym typeface="Wingdings"/>
              </a:rPr>
              <a:t> </a:t>
            </a:r>
            <a:r>
              <a:rPr lang="en-US" altLang="zh-TW" i="1" dirty="0" smtClean="0"/>
              <a:t>Logic</a:t>
            </a:r>
            <a:r>
              <a:rPr lang="en-US" altLang="zh-TW" i="1" dirty="0"/>
              <a:t>, or The Right Use of Reason in the Enquiry After Truth With a Variety of Rules to Guard Against Error in the Affairs of Religion and Human Life, as well as in the </a:t>
            </a:r>
            <a:r>
              <a:rPr lang="en-US" altLang="zh-TW" i="1" dirty="0" smtClean="0"/>
              <a:t>Sciences </a:t>
            </a:r>
            <a:r>
              <a:rPr lang="zh-TW" altLang="en-US" dirty="0" smtClean="0"/>
              <a:t>曾為牛津（足一世紀）、劍橋、哈佛、耶魯的邏輯學指定課本</a:t>
            </a:r>
            <a:endParaRPr lang="en-US" altLang="zh-TW" dirty="0" smtClean="0"/>
          </a:p>
          <a:p>
            <a:r>
              <a:rPr kumimoji="1" lang="en-US" altLang="zh-TW" dirty="0"/>
              <a:t>《</a:t>
            </a:r>
            <a:r>
              <a:rPr kumimoji="1" lang="zh-TW" altLang="en-US" dirty="0"/>
              <a:t>當我思量奇妙十架</a:t>
            </a:r>
            <a:r>
              <a:rPr kumimoji="1" lang="en-US" altLang="zh-TW" dirty="0" smtClean="0"/>
              <a:t>》</a:t>
            </a:r>
            <a:endParaRPr kumimoji="1" lang="zh-TW" altLang="en-US" dirty="0"/>
          </a:p>
        </p:txBody>
      </p:sp>
    </p:spTree>
    <p:extLst>
      <p:ext uri="{BB962C8B-B14F-4D97-AF65-F5344CB8AC3E}">
        <p14:creationId xmlns:p14="http://schemas.microsoft.com/office/powerpoint/2010/main" val="111853615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ChangeArrowheads="1"/>
          </p:cNvSpPr>
          <p:nvPr/>
        </p:nvSpPr>
        <p:spPr bwMode="auto">
          <a:xfrm>
            <a:off x="250825" y="1135171"/>
            <a:ext cx="747612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altLang="zh-TW" sz="2800" i="1" dirty="0">
                <a:solidFill>
                  <a:srgbClr val="000000"/>
                </a:solidFill>
                <a:latin typeface="Arial Black" charset="0"/>
              </a:rPr>
              <a:t>When I survey the wondrous cross</a:t>
            </a:r>
            <a:br>
              <a:rPr lang="en-US" altLang="zh-TW" sz="2800" i="1" dirty="0">
                <a:solidFill>
                  <a:srgbClr val="000000"/>
                </a:solidFill>
                <a:latin typeface="Arial Black" charset="0"/>
              </a:rPr>
            </a:br>
            <a:r>
              <a:rPr lang="en-US" altLang="zh-TW" sz="2800" i="1" dirty="0">
                <a:solidFill>
                  <a:srgbClr val="000000"/>
                </a:solidFill>
                <a:latin typeface="Arial Black" charset="0"/>
              </a:rPr>
              <a:t>On which the Prince of glory died,</a:t>
            </a:r>
            <a:br>
              <a:rPr lang="en-US" altLang="zh-TW" sz="2800" i="1" dirty="0">
                <a:solidFill>
                  <a:srgbClr val="000000"/>
                </a:solidFill>
                <a:latin typeface="Arial Black" charset="0"/>
              </a:rPr>
            </a:br>
            <a:r>
              <a:rPr lang="en-US" altLang="zh-TW" sz="2800" i="1" dirty="0">
                <a:solidFill>
                  <a:srgbClr val="000000"/>
                </a:solidFill>
                <a:latin typeface="Arial Black" charset="0"/>
              </a:rPr>
              <a:t>My richest gain I count but loss,</a:t>
            </a:r>
            <a:br>
              <a:rPr lang="en-US" altLang="zh-TW" sz="2800" i="1" dirty="0">
                <a:solidFill>
                  <a:srgbClr val="000000"/>
                </a:solidFill>
                <a:latin typeface="Arial Black" charset="0"/>
              </a:rPr>
            </a:br>
            <a:r>
              <a:rPr lang="en-US" altLang="zh-TW" sz="2800" i="1" dirty="0">
                <a:solidFill>
                  <a:srgbClr val="000000"/>
                </a:solidFill>
                <a:latin typeface="Arial Black" charset="0"/>
              </a:rPr>
              <a:t>And pour contempt on all my pride. </a:t>
            </a:r>
          </a:p>
        </p:txBody>
      </p:sp>
      <p:sp>
        <p:nvSpPr>
          <p:cNvPr id="24580" name="Rectangle 4"/>
          <p:cNvSpPr>
            <a:spLocks noChangeArrowheads="1"/>
          </p:cNvSpPr>
          <p:nvPr/>
        </p:nvSpPr>
        <p:spPr bwMode="auto">
          <a:xfrm>
            <a:off x="250825" y="549275"/>
            <a:ext cx="4608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400" b="1" i="1" dirty="0">
                <a:solidFill>
                  <a:srgbClr val="000000"/>
                </a:solidFill>
                <a:latin typeface="Monotype Corsiva" charset="0"/>
              </a:rPr>
              <a:t>When I survey the wondrous cross</a:t>
            </a:r>
            <a:r>
              <a:rPr lang="en-US" altLang="zh-TW" sz="2400" i="1" dirty="0">
                <a:solidFill>
                  <a:srgbClr val="000000"/>
                </a:solidFill>
                <a:latin typeface="Monotype Corsiva" charset="0"/>
              </a:rPr>
              <a:t> </a:t>
            </a:r>
            <a:r>
              <a:rPr lang="en-US" altLang="zh-TW" sz="2400" i="1" dirty="0" smtClean="0">
                <a:solidFill>
                  <a:srgbClr val="000000"/>
                </a:solidFill>
                <a:latin typeface="Monotype Corsiva" charset="0"/>
              </a:rPr>
              <a:t>(1/4)</a:t>
            </a:r>
            <a:endParaRPr lang="en-US" altLang="zh-TW" sz="2400" i="1" dirty="0">
              <a:solidFill>
                <a:srgbClr val="000000"/>
              </a:solidFill>
              <a:latin typeface="Monotype Corsiva" charset="0"/>
            </a:endParaRPr>
          </a:p>
        </p:txBody>
      </p:sp>
      <p:sp>
        <p:nvSpPr>
          <p:cNvPr id="24581" name="Rectangle 5"/>
          <p:cNvSpPr>
            <a:spLocks noChangeArrowheads="1"/>
          </p:cNvSpPr>
          <p:nvPr/>
        </p:nvSpPr>
        <p:spPr bwMode="auto">
          <a:xfrm>
            <a:off x="467896" y="3130881"/>
            <a:ext cx="8484018" cy="353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TW" sz="2800" dirty="0" smtClean="0">
                <a:solidFill>
                  <a:srgbClr val="FF0000"/>
                </a:solidFill>
                <a:latin typeface="Arial"/>
                <a:cs typeface="Arial"/>
              </a:rPr>
              <a:t>When I survey</a:t>
            </a:r>
            <a:r>
              <a:rPr lang="zh-TW" altLang="en-US" sz="2800" dirty="0" smtClean="0">
                <a:solidFill>
                  <a:srgbClr val="FF0000"/>
                </a:solidFill>
                <a:latin typeface="Arial"/>
                <a:cs typeface="Arial"/>
              </a:rPr>
              <a:t>：英國巴洛克詩詞巧喻主義（</a:t>
            </a:r>
            <a:r>
              <a:rPr lang="en-US" altLang="zh-TW" sz="2800" dirty="0" err="1" smtClean="0">
                <a:solidFill>
                  <a:srgbClr val="FF0000"/>
                </a:solidFill>
                <a:latin typeface="Arial"/>
                <a:cs typeface="Arial"/>
              </a:rPr>
              <a:t>concettism</a:t>
            </a:r>
            <a:r>
              <a:rPr lang="zh-TW" altLang="en-US" sz="2800" dirty="0" smtClean="0">
                <a:solidFill>
                  <a:srgbClr val="FF0000"/>
                </a:solidFill>
                <a:latin typeface="Arial"/>
                <a:cs typeface="Arial"/>
              </a:rPr>
              <a:t>）</a:t>
            </a:r>
            <a:r>
              <a:rPr lang="en-US" altLang="zh-TW" sz="2800" dirty="0" smtClean="0">
                <a:solidFill>
                  <a:srgbClr val="FF0000"/>
                </a:solidFill>
                <a:latin typeface="Arial"/>
                <a:cs typeface="Arial"/>
              </a:rPr>
              <a:t/>
            </a:r>
            <a:br>
              <a:rPr lang="en-US" altLang="zh-TW" sz="2800" dirty="0" smtClean="0">
                <a:solidFill>
                  <a:srgbClr val="FF0000"/>
                </a:solidFill>
                <a:latin typeface="Arial"/>
                <a:cs typeface="Arial"/>
              </a:rPr>
            </a:br>
            <a:r>
              <a:rPr lang="en-US" altLang="zh-TW" sz="2800" dirty="0" smtClean="0">
                <a:solidFill>
                  <a:srgbClr val="FF0000"/>
                </a:solidFill>
                <a:latin typeface="Arial"/>
                <a:cs typeface="Arial"/>
              </a:rPr>
              <a:t/>
            </a:r>
            <a:br>
              <a:rPr lang="en-US" altLang="zh-TW" sz="2800" dirty="0" smtClean="0">
                <a:solidFill>
                  <a:srgbClr val="FF0000"/>
                </a:solidFill>
                <a:latin typeface="Arial"/>
                <a:cs typeface="Arial"/>
              </a:rPr>
            </a:br>
            <a:r>
              <a:rPr lang="en-US" altLang="zh-TW" sz="2800" dirty="0" smtClean="0">
                <a:solidFill>
                  <a:srgbClr val="FF0000"/>
                </a:solidFill>
                <a:latin typeface="Arial"/>
                <a:cs typeface="Arial"/>
              </a:rPr>
              <a:t>wondrous </a:t>
            </a:r>
            <a:r>
              <a:rPr lang="en-US" altLang="zh-TW" sz="2800" dirty="0" smtClean="0">
                <a:solidFill>
                  <a:srgbClr val="FF0000"/>
                </a:solidFill>
                <a:latin typeface="Arial"/>
                <a:cs typeface="Arial"/>
                <a:sym typeface="Wingdings"/>
              </a:rPr>
              <a:t> cross</a:t>
            </a:r>
            <a:br>
              <a:rPr lang="en-US" altLang="zh-TW" sz="2800" dirty="0" smtClean="0">
                <a:solidFill>
                  <a:srgbClr val="FF0000"/>
                </a:solidFill>
                <a:latin typeface="Arial"/>
                <a:cs typeface="Arial"/>
                <a:sym typeface="Wingdings"/>
              </a:rPr>
            </a:br>
            <a:r>
              <a:rPr lang="en-US" altLang="zh-TW" sz="2800" dirty="0" smtClean="0">
                <a:solidFill>
                  <a:srgbClr val="FF0000"/>
                </a:solidFill>
                <a:latin typeface="Arial"/>
                <a:cs typeface="Arial"/>
                <a:sym typeface="Wingdings"/>
              </a:rPr>
              <a:t>Prince of glory  died</a:t>
            </a:r>
            <a:br>
              <a:rPr lang="en-US" altLang="zh-TW" sz="2800" dirty="0" smtClean="0">
                <a:solidFill>
                  <a:srgbClr val="FF0000"/>
                </a:solidFill>
                <a:latin typeface="Arial"/>
                <a:cs typeface="Arial"/>
                <a:sym typeface="Wingdings"/>
              </a:rPr>
            </a:br>
            <a:r>
              <a:rPr lang="en-US" altLang="zh-TW" sz="2800" dirty="0" smtClean="0">
                <a:solidFill>
                  <a:srgbClr val="FF0000"/>
                </a:solidFill>
                <a:latin typeface="Arial"/>
                <a:cs typeface="Arial"/>
                <a:sym typeface="Wingdings"/>
              </a:rPr>
              <a:t>gain  loss</a:t>
            </a:r>
            <a:br>
              <a:rPr lang="en-US" altLang="zh-TW" sz="2800" dirty="0" smtClean="0">
                <a:solidFill>
                  <a:srgbClr val="FF0000"/>
                </a:solidFill>
                <a:latin typeface="Arial"/>
                <a:cs typeface="Arial"/>
                <a:sym typeface="Wingdings"/>
              </a:rPr>
            </a:br>
            <a:r>
              <a:rPr lang="en-US" altLang="zh-TW" sz="2800" dirty="0" smtClean="0">
                <a:solidFill>
                  <a:srgbClr val="FF0000"/>
                </a:solidFill>
                <a:latin typeface="Arial"/>
                <a:cs typeface="Arial"/>
                <a:sym typeface="Wingdings"/>
              </a:rPr>
              <a:t>contempt  pride</a:t>
            </a:r>
            <a:br>
              <a:rPr lang="en-US" altLang="zh-TW" sz="2800" dirty="0" smtClean="0">
                <a:solidFill>
                  <a:srgbClr val="FF0000"/>
                </a:solidFill>
                <a:latin typeface="Arial"/>
                <a:cs typeface="Arial"/>
                <a:sym typeface="Wingdings"/>
              </a:rPr>
            </a:br>
            <a:endParaRPr lang="en-US" altLang="zh-TW" sz="2800" dirty="0">
              <a:solidFill>
                <a:srgbClr val="FF0000"/>
              </a:solidFill>
              <a:latin typeface="Arial"/>
              <a:cs typeface="Arial"/>
            </a:endParaRPr>
          </a:p>
        </p:txBody>
      </p:sp>
    </p:spTree>
    <p:extLst>
      <p:ext uri="{BB962C8B-B14F-4D97-AF65-F5344CB8AC3E}">
        <p14:creationId xmlns:p14="http://schemas.microsoft.com/office/powerpoint/2010/main" val="24863971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ChangeArrowheads="1"/>
          </p:cNvSpPr>
          <p:nvPr/>
        </p:nvSpPr>
        <p:spPr bwMode="auto">
          <a:xfrm>
            <a:off x="250825" y="1135171"/>
            <a:ext cx="849212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altLang="zh-TW" sz="2800" i="1" dirty="0">
                <a:solidFill>
                  <a:srgbClr val="000000"/>
                </a:solidFill>
                <a:latin typeface="Arial Black" charset="0"/>
              </a:rPr>
              <a:t>Forbid it, Lord, that I should boast,</a:t>
            </a:r>
            <a:br>
              <a:rPr lang="en-US" altLang="zh-TW" sz="2800" i="1" dirty="0">
                <a:solidFill>
                  <a:srgbClr val="000000"/>
                </a:solidFill>
                <a:latin typeface="Arial Black" charset="0"/>
              </a:rPr>
            </a:br>
            <a:r>
              <a:rPr lang="en-US" altLang="zh-TW" sz="2800" i="1" dirty="0">
                <a:solidFill>
                  <a:srgbClr val="000000"/>
                </a:solidFill>
                <a:latin typeface="Arial Black" charset="0"/>
              </a:rPr>
              <a:t>Save in the death of Christ my God!</a:t>
            </a:r>
          </a:p>
          <a:p>
            <a:r>
              <a:rPr lang="en-US" altLang="zh-TW" sz="2800" i="1" dirty="0">
                <a:solidFill>
                  <a:srgbClr val="000000"/>
                </a:solidFill>
                <a:latin typeface="Arial Black" charset="0"/>
              </a:rPr>
              <a:t>All the vain things that charm me most,</a:t>
            </a:r>
            <a:br>
              <a:rPr lang="en-US" altLang="zh-TW" sz="2800" i="1" dirty="0">
                <a:solidFill>
                  <a:srgbClr val="000000"/>
                </a:solidFill>
                <a:latin typeface="Arial Black" charset="0"/>
              </a:rPr>
            </a:br>
            <a:r>
              <a:rPr lang="en-US" altLang="zh-TW" sz="2800" i="1" dirty="0">
                <a:solidFill>
                  <a:srgbClr val="000000"/>
                </a:solidFill>
                <a:latin typeface="Arial Black" charset="0"/>
              </a:rPr>
              <a:t>I sacrifice them to His blood.</a:t>
            </a:r>
            <a:r>
              <a:rPr lang="en-US" altLang="zh-TW" sz="2800" dirty="0">
                <a:solidFill>
                  <a:srgbClr val="000000"/>
                </a:solidFill>
                <a:latin typeface="Arial Black" charset="0"/>
              </a:rPr>
              <a:t> </a:t>
            </a:r>
          </a:p>
        </p:txBody>
      </p:sp>
      <p:sp>
        <p:nvSpPr>
          <p:cNvPr id="24580" name="Rectangle 4"/>
          <p:cNvSpPr>
            <a:spLocks noChangeArrowheads="1"/>
          </p:cNvSpPr>
          <p:nvPr/>
        </p:nvSpPr>
        <p:spPr bwMode="auto">
          <a:xfrm>
            <a:off x="250825" y="549275"/>
            <a:ext cx="4608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400" b="1" i="1" dirty="0">
                <a:solidFill>
                  <a:srgbClr val="000000"/>
                </a:solidFill>
                <a:latin typeface="Monotype Corsiva" charset="0"/>
              </a:rPr>
              <a:t>When I survey the wondrous cross</a:t>
            </a:r>
            <a:r>
              <a:rPr lang="en-US" altLang="zh-TW" sz="2400" i="1" dirty="0">
                <a:solidFill>
                  <a:srgbClr val="000000"/>
                </a:solidFill>
                <a:latin typeface="Monotype Corsiva" charset="0"/>
              </a:rPr>
              <a:t> </a:t>
            </a:r>
            <a:r>
              <a:rPr lang="en-US" altLang="zh-TW" sz="2400" i="1" dirty="0" smtClean="0">
                <a:solidFill>
                  <a:srgbClr val="000000"/>
                </a:solidFill>
                <a:latin typeface="Monotype Corsiva" charset="0"/>
              </a:rPr>
              <a:t>(2/4)</a:t>
            </a:r>
            <a:endParaRPr lang="en-US" altLang="zh-TW" sz="2400" i="1" dirty="0">
              <a:solidFill>
                <a:srgbClr val="000000"/>
              </a:solidFill>
              <a:latin typeface="Monotype Corsiva" charset="0"/>
            </a:endParaRPr>
          </a:p>
        </p:txBody>
      </p:sp>
      <p:sp>
        <p:nvSpPr>
          <p:cNvPr id="24581" name="Rectangle 5"/>
          <p:cNvSpPr>
            <a:spLocks noChangeArrowheads="1"/>
          </p:cNvSpPr>
          <p:nvPr/>
        </p:nvSpPr>
        <p:spPr bwMode="auto">
          <a:xfrm>
            <a:off x="467896" y="3118764"/>
            <a:ext cx="848401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2400" dirty="0" smtClean="0">
                <a:solidFill>
                  <a:srgbClr val="FF0000"/>
                </a:solidFill>
                <a:latin typeface="Arial Black" charset="0"/>
              </a:rPr>
              <a:t>「我斷不以別的誇口，只誇我們主耶穌基督的十字架」（加六</a:t>
            </a:r>
            <a:r>
              <a:rPr lang="en-US" altLang="zh-TW" sz="2400" dirty="0" smtClean="0">
                <a:solidFill>
                  <a:srgbClr val="FF0000"/>
                </a:solidFill>
                <a:latin typeface="Arial"/>
                <a:cs typeface="Arial"/>
              </a:rPr>
              <a:t>14</a:t>
            </a:r>
            <a:r>
              <a:rPr lang="zh-TW" altLang="en-US" sz="2400" dirty="0" smtClean="0">
                <a:solidFill>
                  <a:srgbClr val="FF0000"/>
                </a:solidFill>
                <a:latin typeface="Arial Black" charset="0"/>
              </a:rPr>
              <a:t>）</a:t>
            </a:r>
            <a:r>
              <a:rPr lang="en-US" altLang="zh-TW" sz="2400" dirty="0" smtClean="0">
                <a:solidFill>
                  <a:srgbClr val="FF0000"/>
                </a:solidFill>
                <a:latin typeface="Arial Black" charset="0"/>
              </a:rPr>
              <a:t/>
            </a:r>
            <a:br>
              <a:rPr lang="en-US" altLang="zh-TW" sz="2400" dirty="0" smtClean="0">
                <a:solidFill>
                  <a:srgbClr val="FF0000"/>
                </a:solidFill>
                <a:latin typeface="Arial Black" charset="0"/>
              </a:rPr>
            </a:br>
            <a:r>
              <a:rPr lang="zh-TW" altLang="en-US" sz="2400" dirty="0" smtClean="0">
                <a:solidFill>
                  <a:srgbClr val="FF0000"/>
                </a:solidFill>
                <a:latin typeface="Arial Black" charset="0"/>
              </a:rPr>
              <a:t>「只是我先前以為於我有益的，我現在因基督都當作有損的。不但如此，我也將萬事當作有損的，因我以認識我主基督耶穌為至寶。我為他已經丟棄萬事，看作糞土。」（腓三</a:t>
            </a:r>
            <a:r>
              <a:rPr lang="en-US" altLang="zh-TW" sz="2400" dirty="0" smtClean="0">
                <a:solidFill>
                  <a:srgbClr val="FF0000"/>
                </a:solidFill>
                <a:latin typeface="Arial"/>
                <a:cs typeface="Arial"/>
              </a:rPr>
              <a:t>7-8</a:t>
            </a:r>
            <a:r>
              <a:rPr lang="zh-TW" altLang="en-US" sz="2400" dirty="0" smtClean="0">
                <a:solidFill>
                  <a:srgbClr val="FF0000"/>
                </a:solidFill>
                <a:latin typeface="Arial Black" charset="0"/>
              </a:rPr>
              <a:t>）</a:t>
            </a:r>
            <a:r>
              <a:rPr lang="en-US" altLang="zh-TW" sz="2400" dirty="0" smtClean="0">
                <a:solidFill>
                  <a:srgbClr val="FF0000"/>
                </a:solidFill>
                <a:latin typeface="Arial Black" charset="0"/>
              </a:rPr>
              <a:t/>
            </a:r>
            <a:br>
              <a:rPr lang="en-US" altLang="zh-TW" sz="2400" dirty="0" smtClean="0">
                <a:solidFill>
                  <a:srgbClr val="FF0000"/>
                </a:solidFill>
                <a:latin typeface="Arial Black" charset="0"/>
              </a:rPr>
            </a:br>
            <a:r>
              <a:rPr lang="en-US" altLang="zh-TW" sz="2400" dirty="0" smtClean="0">
                <a:solidFill>
                  <a:srgbClr val="FF0000"/>
                </a:solidFill>
                <a:latin typeface="Arial Black" charset="0"/>
              </a:rPr>
              <a:t/>
            </a:r>
            <a:br>
              <a:rPr lang="en-US" altLang="zh-TW" sz="2400" dirty="0" smtClean="0">
                <a:solidFill>
                  <a:srgbClr val="FF0000"/>
                </a:solidFill>
                <a:latin typeface="Arial Black" charset="0"/>
              </a:rPr>
            </a:br>
            <a:r>
              <a:rPr lang="zh-TW" altLang="en-US" sz="2400" dirty="0" smtClean="0">
                <a:solidFill>
                  <a:srgbClr val="FF0000"/>
                </a:solidFill>
                <a:latin typeface="Arial Black" charset="0"/>
                <a:sym typeface="Wingdings"/>
              </a:rPr>
              <a:t>（突破宗教改革經文詩歌的傳統；比較</a:t>
            </a:r>
            <a:r>
              <a:rPr lang="en-US" altLang="zh-TW" sz="2400" i="1" dirty="0" smtClean="0">
                <a:solidFill>
                  <a:srgbClr val="FF0000"/>
                </a:solidFill>
                <a:latin typeface="Arial"/>
                <a:cs typeface="Arial"/>
                <a:sym typeface="Wingdings"/>
              </a:rPr>
              <a:t>Our God Our Help in Ages Past</a:t>
            </a:r>
            <a:r>
              <a:rPr lang="zh-TW" altLang="en-US" sz="2400" dirty="0" smtClean="0">
                <a:solidFill>
                  <a:srgbClr val="FF0000"/>
                </a:solidFill>
                <a:latin typeface="Arial Black" charset="0"/>
                <a:sym typeface="Wingdings"/>
              </a:rPr>
              <a:t>）</a:t>
            </a:r>
            <a:endParaRPr lang="en-US" altLang="zh-TW" sz="2400" dirty="0">
              <a:solidFill>
                <a:srgbClr val="FF0000"/>
              </a:solidFill>
              <a:latin typeface="Arial Black" charset="0"/>
            </a:endParaRPr>
          </a:p>
        </p:txBody>
      </p:sp>
    </p:spTree>
    <p:extLst>
      <p:ext uri="{BB962C8B-B14F-4D97-AF65-F5344CB8AC3E}">
        <p14:creationId xmlns:p14="http://schemas.microsoft.com/office/powerpoint/2010/main" val="37140498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ChangeArrowheads="1"/>
          </p:cNvSpPr>
          <p:nvPr/>
        </p:nvSpPr>
        <p:spPr bwMode="auto">
          <a:xfrm>
            <a:off x="250825" y="1135171"/>
            <a:ext cx="786380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altLang="zh-TW" sz="2800" i="1" dirty="0">
                <a:solidFill>
                  <a:srgbClr val="000000"/>
                </a:solidFill>
                <a:latin typeface="Arial Black" charset="0"/>
              </a:rPr>
              <a:t>See from His head, His hands, His feet,</a:t>
            </a:r>
            <a:br>
              <a:rPr lang="en-US" altLang="zh-TW" sz="2800" i="1" dirty="0">
                <a:solidFill>
                  <a:srgbClr val="000000"/>
                </a:solidFill>
                <a:latin typeface="Arial Black" charset="0"/>
              </a:rPr>
            </a:br>
            <a:r>
              <a:rPr lang="en-US" altLang="zh-TW" sz="2800" i="1" dirty="0">
                <a:solidFill>
                  <a:srgbClr val="000000"/>
                </a:solidFill>
                <a:latin typeface="Arial Black" charset="0"/>
              </a:rPr>
              <a:t>Sorrow and love flow mingled down!</a:t>
            </a:r>
            <a:br>
              <a:rPr lang="en-US" altLang="zh-TW" sz="2800" i="1" dirty="0">
                <a:solidFill>
                  <a:srgbClr val="000000"/>
                </a:solidFill>
                <a:latin typeface="Arial Black" charset="0"/>
              </a:rPr>
            </a:br>
            <a:r>
              <a:rPr lang="en-US" altLang="zh-TW" sz="2800" i="1" dirty="0">
                <a:solidFill>
                  <a:srgbClr val="000000"/>
                </a:solidFill>
                <a:latin typeface="Arial Black" charset="0"/>
              </a:rPr>
              <a:t>Did </a:t>
            </a:r>
            <a:r>
              <a:rPr lang="en-US" altLang="zh-TW" sz="2800" i="1" dirty="0" err="1">
                <a:solidFill>
                  <a:srgbClr val="000000"/>
                </a:solidFill>
                <a:latin typeface="Arial Black" charset="0"/>
              </a:rPr>
              <a:t>e'er</a:t>
            </a:r>
            <a:r>
              <a:rPr lang="en-US" altLang="zh-TW" sz="2800" i="1" dirty="0">
                <a:solidFill>
                  <a:srgbClr val="000000"/>
                </a:solidFill>
                <a:latin typeface="Arial Black" charset="0"/>
              </a:rPr>
              <a:t> such love and sorrow meet,</a:t>
            </a:r>
            <a:br>
              <a:rPr lang="en-US" altLang="zh-TW" sz="2800" i="1" dirty="0">
                <a:solidFill>
                  <a:srgbClr val="000000"/>
                </a:solidFill>
                <a:latin typeface="Arial Black" charset="0"/>
              </a:rPr>
            </a:br>
            <a:r>
              <a:rPr lang="en-US" altLang="zh-TW" sz="2800" i="1" dirty="0">
                <a:solidFill>
                  <a:srgbClr val="000000"/>
                </a:solidFill>
                <a:latin typeface="Arial Black" charset="0"/>
              </a:rPr>
              <a:t>Or thorns compose so rich a crown?</a:t>
            </a:r>
            <a:r>
              <a:rPr lang="en-US" altLang="zh-TW" sz="2800" dirty="0">
                <a:solidFill>
                  <a:srgbClr val="000000"/>
                </a:solidFill>
                <a:latin typeface="Arial Black" charset="0"/>
              </a:rPr>
              <a:t> </a:t>
            </a:r>
          </a:p>
        </p:txBody>
      </p:sp>
      <p:sp>
        <p:nvSpPr>
          <p:cNvPr id="24580" name="Rectangle 4"/>
          <p:cNvSpPr>
            <a:spLocks noChangeArrowheads="1"/>
          </p:cNvSpPr>
          <p:nvPr/>
        </p:nvSpPr>
        <p:spPr bwMode="auto">
          <a:xfrm>
            <a:off x="250825" y="549275"/>
            <a:ext cx="4608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400" b="1" i="1" dirty="0">
                <a:solidFill>
                  <a:srgbClr val="000000"/>
                </a:solidFill>
                <a:latin typeface="Monotype Corsiva" charset="0"/>
              </a:rPr>
              <a:t>When I survey the wondrous cross</a:t>
            </a:r>
            <a:r>
              <a:rPr lang="en-US" altLang="zh-TW" sz="2400" i="1" dirty="0">
                <a:solidFill>
                  <a:srgbClr val="000000"/>
                </a:solidFill>
                <a:latin typeface="Monotype Corsiva" charset="0"/>
              </a:rPr>
              <a:t> </a:t>
            </a:r>
            <a:r>
              <a:rPr lang="en-US" altLang="zh-TW" sz="2400" i="1" dirty="0" smtClean="0">
                <a:solidFill>
                  <a:srgbClr val="000000"/>
                </a:solidFill>
                <a:latin typeface="Monotype Corsiva" charset="0"/>
              </a:rPr>
              <a:t>(3/4)</a:t>
            </a:r>
            <a:endParaRPr lang="en-US" altLang="zh-TW" sz="2400" i="1" dirty="0">
              <a:solidFill>
                <a:srgbClr val="000000"/>
              </a:solidFill>
              <a:latin typeface="Monotype Corsiva" charset="0"/>
            </a:endParaRPr>
          </a:p>
        </p:txBody>
      </p:sp>
      <p:sp>
        <p:nvSpPr>
          <p:cNvPr id="24581" name="Rectangle 5"/>
          <p:cNvSpPr>
            <a:spLocks noChangeArrowheads="1"/>
          </p:cNvSpPr>
          <p:nvPr/>
        </p:nvSpPr>
        <p:spPr bwMode="auto">
          <a:xfrm>
            <a:off x="984960" y="3602546"/>
            <a:ext cx="77487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TW" altLang="en-US" sz="2800" b="1" i="1" dirty="0" smtClean="0">
                <a:solidFill>
                  <a:srgbClr val="FF0000"/>
                </a:solidFill>
                <a:latin typeface="Arial"/>
                <a:cs typeface="Arial"/>
              </a:rPr>
              <a:t>血與水</a:t>
            </a:r>
            <a:r>
              <a:rPr lang="en-US" altLang="zh-TW" sz="2800" i="1" dirty="0" smtClean="0">
                <a:solidFill>
                  <a:srgbClr val="FF0000"/>
                </a:solidFill>
                <a:latin typeface="Arial"/>
                <a:cs typeface="Arial"/>
              </a:rPr>
              <a:t> </a:t>
            </a:r>
            <a:r>
              <a:rPr lang="en-US" altLang="zh-TW" sz="2800" i="1" dirty="0" smtClean="0">
                <a:solidFill>
                  <a:srgbClr val="FF0000"/>
                </a:solidFill>
                <a:latin typeface="Arial"/>
                <a:cs typeface="Arial"/>
                <a:sym typeface="Wingdings"/>
              </a:rPr>
              <a:t> sorrow and love</a:t>
            </a:r>
            <a:br>
              <a:rPr lang="en-US" altLang="zh-TW" sz="2800" i="1" dirty="0" smtClean="0">
                <a:solidFill>
                  <a:srgbClr val="FF0000"/>
                </a:solidFill>
                <a:latin typeface="Arial"/>
                <a:cs typeface="Arial"/>
                <a:sym typeface="Wingdings"/>
              </a:rPr>
            </a:br>
            <a:r>
              <a:rPr lang="en-US" altLang="zh-TW" sz="2800" i="1" dirty="0" smtClean="0">
                <a:solidFill>
                  <a:srgbClr val="FF0000"/>
                </a:solidFill>
                <a:latin typeface="Arial"/>
                <a:cs typeface="Arial"/>
                <a:sym typeface="Wingdings"/>
              </a:rPr>
              <a:t>love: </a:t>
            </a:r>
            <a:r>
              <a:rPr lang="zh-TW" altLang="en-US" sz="2800" i="1" dirty="0" smtClean="0">
                <a:solidFill>
                  <a:srgbClr val="FF0000"/>
                </a:solidFill>
                <a:latin typeface="Arial"/>
                <a:cs typeface="Arial"/>
                <a:sym typeface="Wingdings"/>
              </a:rPr>
              <a:t>三一上帝的自存</a:t>
            </a:r>
            <a:r>
              <a:rPr lang="en-US" altLang="zh-TW" sz="2800" i="1" dirty="0" smtClean="0">
                <a:solidFill>
                  <a:srgbClr val="FF0000"/>
                </a:solidFill>
                <a:latin typeface="Arial"/>
                <a:cs typeface="Arial"/>
                <a:sym typeface="Wingdings"/>
              </a:rPr>
              <a:t>impassibility</a:t>
            </a:r>
            <a:br>
              <a:rPr lang="en-US" altLang="zh-TW" sz="2800" i="1" dirty="0" smtClean="0">
                <a:solidFill>
                  <a:srgbClr val="FF0000"/>
                </a:solidFill>
                <a:latin typeface="Arial"/>
                <a:cs typeface="Arial"/>
                <a:sym typeface="Wingdings"/>
              </a:rPr>
            </a:br>
            <a:r>
              <a:rPr lang="zh-TW" altLang="en-US" sz="2800" i="1" dirty="0" smtClean="0">
                <a:solidFill>
                  <a:srgbClr val="FF0000"/>
                </a:solidFill>
                <a:latin typeface="Arial"/>
                <a:cs typeface="Arial"/>
                <a:sym typeface="Wingdings"/>
              </a:rPr>
              <a:t>矛盾修辭：</a:t>
            </a:r>
            <a:r>
              <a:rPr lang="en-US" altLang="zh-TW" sz="2800" i="1" dirty="0" smtClean="0">
                <a:solidFill>
                  <a:srgbClr val="FF0000"/>
                </a:solidFill>
                <a:latin typeface="Arial"/>
                <a:cs typeface="Arial"/>
                <a:sym typeface="Wingdings"/>
              </a:rPr>
              <a:t>love and sorrow</a:t>
            </a:r>
            <a:br>
              <a:rPr lang="en-US" altLang="zh-TW" sz="2800" i="1" dirty="0" smtClean="0">
                <a:solidFill>
                  <a:srgbClr val="FF0000"/>
                </a:solidFill>
                <a:latin typeface="Arial"/>
                <a:cs typeface="Arial"/>
                <a:sym typeface="Wingdings"/>
              </a:rPr>
            </a:br>
            <a:r>
              <a:rPr lang="zh-TW" altLang="en-US" sz="2800" i="1" dirty="0" smtClean="0">
                <a:solidFill>
                  <a:srgbClr val="FF0000"/>
                </a:solidFill>
                <a:latin typeface="Arial"/>
                <a:cs typeface="Arial"/>
                <a:sym typeface="Wingdings"/>
              </a:rPr>
              <a:t>神學辯證：荊棘冠冕</a:t>
            </a:r>
            <a:endParaRPr lang="en-US" altLang="zh-TW" sz="2800" i="1" dirty="0">
              <a:solidFill>
                <a:srgbClr val="FF0000"/>
              </a:solidFill>
              <a:latin typeface="Arial"/>
              <a:cs typeface="Arial"/>
            </a:endParaRPr>
          </a:p>
        </p:txBody>
      </p:sp>
    </p:spTree>
    <p:extLst>
      <p:ext uri="{BB962C8B-B14F-4D97-AF65-F5344CB8AC3E}">
        <p14:creationId xmlns:p14="http://schemas.microsoft.com/office/powerpoint/2010/main" val="42568196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ChangeArrowheads="1"/>
          </p:cNvSpPr>
          <p:nvPr/>
        </p:nvSpPr>
        <p:spPr bwMode="auto">
          <a:xfrm>
            <a:off x="250825" y="1135171"/>
            <a:ext cx="786380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altLang="zh-TW" sz="2800" i="1" dirty="0">
                <a:latin typeface="Arial Black" charset="0"/>
              </a:rPr>
              <a:t>Were the whole realm of nature mine,</a:t>
            </a:r>
            <a:br>
              <a:rPr lang="en-US" altLang="zh-TW" sz="2800" i="1" dirty="0">
                <a:latin typeface="Arial Black" charset="0"/>
              </a:rPr>
            </a:br>
            <a:r>
              <a:rPr lang="en-US" altLang="zh-TW" sz="2800" i="1" dirty="0">
                <a:latin typeface="Arial Black" charset="0"/>
              </a:rPr>
              <a:t>That were a present far too small;</a:t>
            </a:r>
            <a:br>
              <a:rPr lang="en-US" altLang="zh-TW" sz="2800" i="1" dirty="0">
                <a:latin typeface="Arial Black" charset="0"/>
              </a:rPr>
            </a:br>
            <a:r>
              <a:rPr lang="en-US" altLang="zh-TW" sz="2800" i="1" dirty="0">
                <a:latin typeface="Arial Black" charset="0"/>
              </a:rPr>
              <a:t>Love so amazing, so divine,</a:t>
            </a:r>
            <a:br>
              <a:rPr lang="en-US" altLang="zh-TW" sz="2800" i="1" dirty="0">
                <a:latin typeface="Arial Black" charset="0"/>
              </a:rPr>
            </a:br>
            <a:r>
              <a:rPr lang="en-US" altLang="zh-TW" sz="2800" i="1" dirty="0">
                <a:latin typeface="Arial Black" charset="0"/>
              </a:rPr>
              <a:t>Demands my soul, my life, my all.</a:t>
            </a:r>
          </a:p>
        </p:txBody>
      </p:sp>
      <p:sp>
        <p:nvSpPr>
          <p:cNvPr id="24580" name="Rectangle 4"/>
          <p:cNvSpPr>
            <a:spLocks noChangeArrowheads="1"/>
          </p:cNvSpPr>
          <p:nvPr/>
        </p:nvSpPr>
        <p:spPr bwMode="auto">
          <a:xfrm>
            <a:off x="250825" y="549275"/>
            <a:ext cx="46085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400" b="1" i="1" dirty="0">
                <a:latin typeface="Monotype Corsiva" charset="0"/>
              </a:rPr>
              <a:t>When I survey the wondrous cross</a:t>
            </a:r>
            <a:r>
              <a:rPr lang="en-US" altLang="zh-TW" sz="2400" i="1" dirty="0">
                <a:latin typeface="Monotype Corsiva" charset="0"/>
              </a:rPr>
              <a:t> </a:t>
            </a:r>
            <a:r>
              <a:rPr lang="en-US" altLang="zh-TW" sz="2400" i="1" dirty="0" smtClean="0">
                <a:latin typeface="Monotype Corsiva" charset="0"/>
              </a:rPr>
              <a:t>(4/4)</a:t>
            </a:r>
            <a:endParaRPr lang="en-US" altLang="zh-TW" sz="2400" i="1" dirty="0">
              <a:latin typeface="Monotype Corsiva" charset="0"/>
            </a:endParaRPr>
          </a:p>
        </p:txBody>
      </p:sp>
      <p:sp>
        <p:nvSpPr>
          <p:cNvPr id="3" name="文字方塊 2"/>
          <p:cNvSpPr txBox="1"/>
          <p:nvPr/>
        </p:nvSpPr>
        <p:spPr>
          <a:xfrm>
            <a:off x="2858336" y="3367571"/>
            <a:ext cx="4928617" cy="1384995"/>
          </a:xfrm>
          <a:prstGeom prst="rect">
            <a:avLst/>
          </a:prstGeom>
          <a:noFill/>
        </p:spPr>
        <p:txBody>
          <a:bodyPr wrap="square" rtlCol="0">
            <a:spAutoFit/>
          </a:bodyPr>
          <a:lstStyle/>
          <a:p>
            <a:r>
              <a:rPr lang="en-US" altLang="zh-TW" sz="2800" i="1" dirty="0" err="1" smtClean="0">
                <a:solidFill>
                  <a:srgbClr val="FF0000"/>
                </a:solidFill>
                <a:latin typeface="Arial"/>
                <a:cs typeface="Arial"/>
              </a:rPr>
              <a:t>Concettism</a:t>
            </a:r>
            <a:r>
              <a:rPr lang="zh-TW" altLang="en-US" sz="2800" i="1" dirty="0" smtClean="0">
                <a:solidFill>
                  <a:srgbClr val="FF0000"/>
                </a:solidFill>
                <a:latin typeface="Arial"/>
                <a:cs typeface="Arial"/>
              </a:rPr>
              <a:t>（巧喻主義）</a:t>
            </a:r>
            <a:r>
              <a:rPr lang="en-US" altLang="zh-TW" sz="2800" i="1" dirty="0" smtClean="0">
                <a:solidFill>
                  <a:srgbClr val="FF0000"/>
                </a:solidFill>
                <a:latin typeface="Arial"/>
                <a:cs typeface="Arial"/>
              </a:rPr>
              <a:t>:</a:t>
            </a:r>
            <a:br>
              <a:rPr lang="en-US" altLang="zh-TW" sz="2800" i="1" dirty="0" smtClean="0">
                <a:solidFill>
                  <a:srgbClr val="FF0000"/>
                </a:solidFill>
                <a:latin typeface="Arial"/>
                <a:cs typeface="Arial"/>
              </a:rPr>
            </a:br>
            <a:r>
              <a:rPr lang="zh-TW" altLang="en-US" sz="2800" i="1" dirty="0" smtClean="0">
                <a:solidFill>
                  <a:srgbClr val="FF0000"/>
                </a:solidFill>
                <a:latin typeface="Arial"/>
                <a:cs typeface="Arial"/>
              </a:rPr>
              <a:t>以</a:t>
            </a:r>
            <a:r>
              <a:rPr lang="en-US" altLang="zh-TW" sz="2800" i="1" dirty="0" smtClean="0">
                <a:solidFill>
                  <a:srgbClr val="FF0000"/>
                </a:solidFill>
                <a:latin typeface="Arial"/>
                <a:cs typeface="Arial"/>
              </a:rPr>
              <a:t>conceit</a:t>
            </a:r>
            <a:r>
              <a:rPr lang="zh-TW" altLang="en-US" sz="2800" i="1" dirty="0" smtClean="0">
                <a:solidFill>
                  <a:srgbClr val="FF0000"/>
                </a:solidFill>
                <a:latin typeface="Arial"/>
                <a:cs typeface="Arial"/>
              </a:rPr>
              <a:t>為開始與結束，</a:t>
            </a:r>
            <a:r>
              <a:rPr lang="en-US" altLang="zh-TW" sz="2800" i="1" dirty="0" smtClean="0">
                <a:solidFill>
                  <a:srgbClr val="FF0000"/>
                </a:solidFill>
                <a:latin typeface="Arial"/>
                <a:cs typeface="Arial"/>
              </a:rPr>
              <a:t/>
            </a:r>
            <a:br>
              <a:rPr lang="en-US" altLang="zh-TW" sz="2800" i="1" dirty="0" smtClean="0">
                <a:solidFill>
                  <a:srgbClr val="FF0000"/>
                </a:solidFill>
                <a:latin typeface="Arial"/>
                <a:cs typeface="Arial"/>
              </a:rPr>
            </a:br>
            <a:r>
              <a:rPr lang="zh-TW" altLang="en-US" sz="2800" i="1" dirty="0" smtClean="0">
                <a:solidFill>
                  <a:srgbClr val="FF0000"/>
                </a:solidFill>
                <a:latin typeface="Arial"/>
                <a:cs typeface="Arial"/>
              </a:rPr>
              <a:t>表達超越真理在今世的落實</a:t>
            </a:r>
            <a:endParaRPr kumimoji="1" lang="zh-TW" altLang="en-US" sz="2800" dirty="0">
              <a:solidFill>
                <a:srgbClr val="FF0000"/>
              </a:solidFill>
              <a:latin typeface="Arial"/>
              <a:cs typeface="Arial"/>
            </a:endParaRPr>
          </a:p>
        </p:txBody>
      </p:sp>
    </p:spTree>
    <p:extLst>
      <p:ext uri="{BB962C8B-B14F-4D97-AF65-F5344CB8AC3E}">
        <p14:creationId xmlns:p14="http://schemas.microsoft.com/office/powerpoint/2010/main" val="29848453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ChangeArrowheads="1"/>
          </p:cNvSpPr>
          <p:nvPr/>
        </p:nvSpPr>
        <p:spPr bwMode="auto">
          <a:xfrm>
            <a:off x="250824" y="1390015"/>
            <a:ext cx="8701089"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altLang="zh-TW" sz="3200" i="1" dirty="0">
                <a:solidFill>
                  <a:srgbClr val="000000"/>
                </a:solidFill>
                <a:latin typeface="Arial Black" charset="0"/>
              </a:rPr>
              <a:t>When I survey the wondrous cross</a:t>
            </a:r>
            <a:br>
              <a:rPr lang="en-US" altLang="zh-TW" sz="3200" i="1" dirty="0">
                <a:solidFill>
                  <a:srgbClr val="000000"/>
                </a:solidFill>
                <a:latin typeface="Arial Black" charset="0"/>
              </a:rPr>
            </a:br>
            <a:r>
              <a:rPr lang="en-US" altLang="zh-TW" sz="3200" i="1" dirty="0">
                <a:solidFill>
                  <a:srgbClr val="000000"/>
                </a:solidFill>
                <a:latin typeface="Arial Black" charset="0"/>
              </a:rPr>
              <a:t>On which the Prince of glory died,</a:t>
            </a:r>
            <a:br>
              <a:rPr lang="en-US" altLang="zh-TW" sz="3200" i="1" dirty="0">
                <a:solidFill>
                  <a:srgbClr val="000000"/>
                </a:solidFill>
                <a:latin typeface="Arial Black" charset="0"/>
              </a:rPr>
            </a:br>
            <a:r>
              <a:rPr lang="en-US" altLang="zh-TW" sz="3200" i="1" dirty="0">
                <a:solidFill>
                  <a:srgbClr val="000000"/>
                </a:solidFill>
                <a:latin typeface="Arial Black" charset="0"/>
              </a:rPr>
              <a:t>My richest gain I count but loss,</a:t>
            </a:r>
            <a:br>
              <a:rPr lang="en-US" altLang="zh-TW" sz="3200" i="1" dirty="0">
                <a:solidFill>
                  <a:srgbClr val="000000"/>
                </a:solidFill>
                <a:latin typeface="Arial Black" charset="0"/>
              </a:rPr>
            </a:br>
            <a:r>
              <a:rPr lang="en-US" altLang="zh-TW" sz="3200" i="1" dirty="0">
                <a:solidFill>
                  <a:srgbClr val="000000"/>
                </a:solidFill>
                <a:latin typeface="Arial Black" charset="0"/>
              </a:rPr>
              <a:t>And pour contempt on all my pride. </a:t>
            </a:r>
          </a:p>
        </p:txBody>
      </p:sp>
      <p:sp>
        <p:nvSpPr>
          <p:cNvPr id="24580" name="Rectangle 4"/>
          <p:cNvSpPr>
            <a:spLocks noChangeArrowheads="1"/>
          </p:cNvSpPr>
          <p:nvPr/>
        </p:nvSpPr>
        <p:spPr bwMode="auto">
          <a:xfrm>
            <a:off x="250825" y="549275"/>
            <a:ext cx="4608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400" b="1" i="1" dirty="0">
                <a:solidFill>
                  <a:srgbClr val="000000"/>
                </a:solidFill>
                <a:latin typeface="Monotype Corsiva" charset="0"/>
              </a:rPr>
              <a:t>When I survey the wondrous cross</a:t>
            </a:r>
            <a:r>
              <a:rPr lang="en-US" altLang="zh-TW" sz="2400" i="1" dirty="0">
                <a:solidFill>
                  <a:srgbClr val="000000"/>
                </a:solidFill>
                <a:latin typeface="Monotype Corsiva" charset="0"/>
              </a:rPr>
              <a:t> </a:t>
            </a:r>
            <a:r>
              <a:rPr lang="en-US" altLang="zh-TW" sz="2400" i="1" dirty="0" smtClean="0">
                <a:solidFill>
                  <a:srgbClr val="000000"/>
                </a:solidFill>
                <a:latin typeface="Monotype Corsiva" charset="0"/>
              </a:rPr>
              <a:t>(1/4)</a:t>
            </a:r>
            <a:endParaRPr lang="en-US" altLang="zh-TW" sz="2400" i="1" dirty="0">
              <a:solidFill>
                <a:srgbClr val="000000"/>
              </a:solidFill>
              <a:latin typeface="Monotype Corsiva" charset="0"/>
            </a:endParaRPr>
          </a:p>
        </p:txBody>
      </p:sp>
    </p:spTree>
    <p:extLst>
      <p:ext uri="{BB962C8B-B14F-4D97-AF65-F5344CB8AC3E}">
        <p14:creationId xmlns:p14="http://schemas.microsoft.com/office/powerpoint/2010/main" val="25887765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ChangeArrowheads="1"/>
          </p:cNvSpPr>
          <p:nvPr/>
        </p:nvSpPr>
        <p:spPr bwMode="auto">
          <a:xfrm>
            <a:off x="1" y="1374898"/>
            <a:ext cx="9143999"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altLang="zh-TW" sz="3200" i="1" dirty="0">
                <a:solidFill>
                  <a:srgbClr val="000000"/>
                </a:solidFill>
                <a:latin typeface="Arial Black" charset="0"/>
              </a:rPr>
              <a:t>Forbid it, Lord, that I should boast,</a:t>
            </a:r>
            <a:br>
              <a:rPr lang="en-US" altLang="zh-TW" sz="3200" i="1" dirty="0">
                <a:solidFill>
                  <a:srgbClr val="000000"/>
                </a:solidFill>
                <a:latin typeface="Arial Black" charset="0"/>
              </a:rPr>
            </a:br>
            <a:r>
              <a:rPr lang="en-US" altLang="zh-TW" sz="3200" i="1" dirty="0">
                <a:solidFill>
                  <a:srgbClr val="000000"/>
                </a:solidFill>
                <a:latin typeface="Arial Black" charset="0"/>
              </a:rPr>
              <a:t>Save in the death of Christ my God!</a:t>
            </a:r>
          </a:p>
          <a:p>
            <a:r>
              <a:rPr lang="en-US" altLang="zh-TW" sz="3200" i="1" dirty="0">
                <a:solidFill>
                  <a:srgbClr val="000000"/>
                </a:solidFill>
                <a:latin typeface="Arial Black" charset="0"/>
              </a:rPr>
              <a:t>All the vain things that charm me most,</a:t>
            </a:r>
            <a:br>
              <a:rPr lang="en-US" altLang="zh-TW" sz="3200" i="1" dirty="0">
                <a:solidFill>
                  <a:srgbClr val="000000"/>
                </a:solidFill>
                <a:latin typeface="Arial Black" charset="0"/>
              </a:rPr>
            </a:br>
            <a:r>
              <a:rPr lang="en-US" altLang="zh-TW" sz="3200" i="1" dirty="0">
                <a:solidFill>
                  <a:srgbClr val="000000"/>
                </a:solidFill>
                <a:latin typeface="Arial Black" charset="0"/>
              </a:rPr>
              <a:t>I sacrifice them to His blood.</a:t>
            </a:r>
            <a:r>
              <a:rPr lang="en-US" altLang="zh-TW" sz="3200" dirty="0">
                <a:solidFill>
                  <a:srgbClr val="000000"/>
                </a:solidFill>
                <a:latin typeface="Arial Black" charset="0"/>
              </a:rPr>
              <a:t> </a:t>
            </a:r>
          </a:p>
        </p:txBody>
      </p:sp>
      <p:sp>
        <p:nvSpPr>
          <p:cNvPr id="24580" name="Rectangle 4"/>
          <p:cNvSpPr>
            <a:spLocks noChangeArrowheads="1"/>
          </p:cNvSpPr>
          <p:nvPr/>
        </p:nvSpPr>
        <p:spPr bwMode="auto">
          <a:xfrm>
            <a:off x="250825" y="549275"/>
            <a:ext cx="4608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400" b="1" i="1" dirty="0">
                <a:solidFill>
                  <a:srgbClr val="000000"/>
                </a:solidFill>
                <a:latin typeface="Monotype Corsiva" charset="0"/>
              </a:rPr>
              <a:t>When I survey the wondrous cross</a:t>
            </a:r>
            <a:r>
              <a:rPr lang="en-US" altLang="zh-TW" sz="2400" i="1" dirty="0">
                <a:solidFill>
                  <a:srgbClr val="000000"/>
                </a:solidFill>
                <a:latin typeface="Monotype Corsiva" charset="0"/>
              </a:rPr>
              <a:t> </a:t>
            </a:r>
            <a:r>
              <a:rPr lang="en-US" altLang="zh-TW" sz="2400" i="1" dirty="0" smtClean="0">
                <a:solidFill>
                  <a:srgbClr val="000000"/>
                </a:solidFill>
                <a:latin typeface="Monotype Corsiva" charset="0"/>
              </a:rPr>
              <a:t>(2/4)</a:t>
            </a:r>
            <a:endParaRPr lang="en-US" altLang="zh-TW" sz="2400" i="1" dirty="0">
              <a:solidFill>
                <a:srgbClr val="000000"/>
              </a:solidFill>
              <a:latin typeface="Monotype Corsiva" charset="0"/>
            </a:endParaRPr>
          </a:p>
        </p:txBody>
      </p:sp>
    </p:spTree>
    <p:extLst>
      <p:ext uri="{BB962C8B-B14F-4D97-AF65-F5344CB8AC3E}">
        <p14:creationId xmlns:p14="http://schemas.microsoft.com/office/powerpoint/2010/main" val="12863619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例：約書亞記三</a:t>
            </a:r>
            <a:r>
              <a:rPr kumimoji="1" lang="en-US" altLang="zh-TW" dirty="0" smtClean="0"/>
              <a:t>-</a:t>
            </a:r>
            <a:r>
              <a:rPr kumimoji="1" lang="zh-TW" altLang="en-US" dirty="0" smtClean="0"/>
              <a:t>四</a:t>
            </a:r>
            <a:endParaRPr kumimoji="1" lang="zh-TW" altLang="en-US" dirty="0"/>
          </a:p>
        </p:txBody>
      </p:sp>
      <p:sp>
        <p:nvSpPr>
          <p:cNvPr id="4" name="內容版面配置區 3"/>
          <p:cNvSpPr>
            <a:spLocks noGrp="1"/>
          </p:cNvSpPr>
          <p:nvPr>
            <p:ph idx="1"/>
          </p:nvPr>
        </p:nvSpPr>
        <p:spPr/>
        <p:txBody>
          <a:bodyPr/>
          <a:lstStyle/>
          <a:p>
            <a:r>
              <a:rPr kumimoji="1" lang="en-US" altLang="zh-TW" dirty="0" smtClean="0"/>
              <a:t>Literary suspense</a:t>
            </a:r>
            <a:r>
              <a:rPr kumimoji="1" lang="zh-TW" altLang="en-US" dirty="0" smtClean="0"/>
              <a:t>：平行結構</a:t>
            </a:r>
            <a:endParaRPr kumimoji="1" lang="zh-TW" altLang="en-US" dirty="0"/>
          </a:p>
        </p:txBody>
      </p:sp>
      <p:pic>
        <p:nvPicPr>
          <p:cNvPr id="5" name="圖片 4" descr="Screen Shot 2015-09-05 at 21.09.3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436" y="2334044"/>
            <a:ext cx="8770757" cy="4154569"/>
          </a:xfrm>
          <a:prstGeom prst="rect">
            <a:avLst/>
          </a:prstGeom>
        </p:spPr>
      </p:pic>
    </p:spTree>
    <p:extLst>
      <p:ext uri="{BB962C8B-B14F-4D97-AF65-F5344CB8AC3E}">
        <p14:creationId xmlns:p14="http://schemas.microsoft.com/office/powerpoint/2010/main" val="97828493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ChangeArrowheads="1"/>
          </p:cNvSpPr>
          <p:nvPr/>
        </p:nvSpPr>
        <p:spPr bwMode="auto">
          <a:xfrm>
            <a:off x="250825" y="1329543"/>
            <a:ext cx="889317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altLang="zh-TW" sz="3200" i="1" dirty="0">
                <a:solidFill>
                  <a:srgbClr val="000000"/>
                </a:solidFill>
                <a:latin typeface="Arial Black" charset="0"/>
              </a:rPr>
              <a:t>See from His head, His hands, His feet,</a:t>
            </a:r>
            <a:br>
              <a:rPr lang="en-US" altLang="zh-TW" sz="3200" i="1" dirty="0">
                <a:solidFill>
                  <a:srgbClr val="000000"/>
                </a:solidFill>
                <a:latin typeface="Arial Black" charset="0"/>
              </a:rPr>
            </a:br>
            <a:r>
              <a:rPr lang="en-US" altLang="zh-TW" sz="3200" i="1" dirty="0">
                <a:solidFill>
                  <a:srgbClr val="000000"/>
                </a:solidFill>
                <a:latin typeface="Arial Black" charset="0"/>
              </a:rPr>
              <a:t>Sorrow and love flow mingled down!</a:t>
            </a:r>
            <a:br>
              <a:rPr lang="en-US" altLang="zh-TW" sz="3200" i="1" dirty="0">
                <a:solidFill>
                  <a:srgbClr val="000000"/>
                </a:solidFill>
                <a:latin typeface="Arial Black" charset="0"/>
              </a:rPr>
            </a:br>
            <a:r>
              <a:rPr lang="en-US" altLang="zh-TW" sz="3200" i="1" dirty="0">
                <a:solidFill>
                  <a:srgbClr val="000000"/>
                </a:solidFill>
                <a:latin typeface="Arial Black" charset="0"/>
              </a:rPr>
              <a:t>Did </a:t>
            </a:r>
            <a:r>
              <a:rPr lang="en-US" altLang="zh-TW" sz="3200" i="1" dirty="0" err="1">
                <a:solidFill>
                  <a:srgbClr val="000000"/>
                </a:solidFill>
                <a:latin typeface="Arial Black" charset="0"/>
              </a:rPr>
              <a:t>e'er</a:t>
            </a:r>
            <a:r>
              <a:rPr lang="en-US" altLang="zh-TW" sz="3200" i="1" dirty="0">
                <a:solidFill>
                  <a:srgbClr val="000000"/>
                </a:solidFill>
                <a:latin typeface="Arial Black" charset="0"/>
              </a:rPr>
              <a:t> such love and sorrow meet,</a:t>
            </a:r>
            <a:br>
              <a:rPr lang="en-US" altLang="zh-TW" sz="3200" i="1" dirty="0">
                <a:solidFill>
                  <a:srgbClr val="000000"/>
                </a:solidFill>
                <a:latin typeface="Arial Black" charset="0"/>
              </a:rPr>
            </a:br>
            <a:r>
              <a:rPr lang="en-US" altLang="zh-TW" sz="3200" i="1" dirty="0">
                <a:solidFill>
                  <a:srgbClr val="000000"/>
                </a:solidFill>
                <a:latin typeface="Arial Black" charset="0"/>
              </a:rPr>
              <a:t>Or thorns compose so rich a crown?</a:t>
            </a:r>
            <a:r>
              <a:rPr lang="en-US" altLang="zh-TW" sz="3200" dirty="0">
                <a:solidFill>
                  <a:srgbClr val="000000"/>
                </a:solidFill>
                <a:latin typeface="Arial Black" charset="0"/>
              </a:rPr>
              <a:t> </a:t>
            </a:r>
          </a:p>
        </p:txBody>
      </p:sp>
      <p:sp>
        <p:nvSpPr>
          <p:cNvPr id="24580" name="Rectangle 4"/>
          <p:cNvSpPr>
            <a:spLocks noChangeArrowheads="1"/>
          </p:cNvSpPr>
          <p:nvPr/>
        </p:nvSpPr>
        <p:spPr bwMode="auto">
          <a:xfrm>
            <a:off x="250825" y="549275"/>
            <a:ext cx="4608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400" b="1" i="1" dirty="0">
                <a:solidFill>
                  <a:srgbClr val="000000"/>
                </a:solidFill>
                <a:latin typeface="Monotype Corsiva" charset="0"/>
              </a:rPr>
              <a:t>When I survey the wondrous cross</a:t>
            </a:r>
            <a:r>
              <a:rPr lang="en-US" altLang="zh-TW" sz="2400" i="1" dirty="0">
                <a:solidFill>
                  <a:srgbClr val="000000"/>
                </a:solidFill>
                <a:latin typeface="Monotype Corsiva" charset="0"/>
              </a:rPr>
              <a:t> </a:t>
            </a:r>
            <a:r>
              <a:rPr lang="en-US" altLang="zh-TW" sz="2400" i="1" dirty="0" smtClean="0">
                <a:solidFill>
                  <a:srgbClr val="000000"/>
                </a:solidFill>
                <a:latin typeface="Monotype Corsiva" charset="0"/>
              </a:rPr>
              <a:t>(3/4)</a:t>
            </a:r>
            <a:endParaRPr lang="en-US" altLang="zh-TW" sz="2400" i="1" dirty="0">
              <a:solidFill>
                <a:srgbClr val="000000"/>
              </a:solidFill>
              <a:latin typeface="Monotype Corsiva" charset="0"/>
            </a:endParaRPr>
          </a:p>
        </p:txBody>
      </p:sp>
    </p:spTree>
    <p:extLst>
      <p:ext uri="{BB962C8B-B14F-4D97-AF65-F5344CB8AC3E}">
        <p14:creationId xmlns:p14="http://schemas.microsoft.com/office/powerpoint/2010/main" val="1152970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ChangeArrowheads="1"/>
          </p:cNvSpPr>
          <p:nvPr/>
        </p:nvSpPr>
        <p:spPr bwMode="auto">
          <a:xfrm>
            <a:off x="250825" y="1269071"/>
            <a:ext cx="87155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altLang="zh-TW" sz="3200" i="1" dirty="0">
                <a:latin typeface="Arial Black" charset="0"/>
              </a:rPr>
              <a:t>Were the whole realm of nature mine,</a:t>
            </a:r>
            <a:br>
              <a:rPr lang="en-US" altLang="zh-TW" sz="3200" i="1" dirty="0">
                <a:latin typeface="Arial Black" charset="0"/>
              </a:rPr>
            </a:br>
            <a:r>
              <a:rPr lang="en-US" altLang="zh-TW" sz="3200" i="1" dirty="0">
                <a:latin typeface="Arial Black" charset="0"/>
              </a:rPr>
              <a:t>That were a present far too small;</a:t>
            </a:r>
            <a:br>
              <a:rPr lang="en-US" altLang="zh-TW" sz="3200" i="1" dirty="0">
                <a:latin typeface="Arial Black" charset="0"/>
              </a:rPr>
            </a:br>
            <a:r>
              <a:rPr lang="en-US" altLang="zh-TW" sz="3200" i="1" dirty="0">
                <a:latin typeface="Arial Black" charset="0"/>
              </a:rPr>
              <a:t>Love so amazing, so divine,</a:t>
            </a:r>
            <a:br>
              <a:rPr lang="en-US" altLang="zh-TW" sz="3200" i="1" dirty="0">
                <a:latin typeface="Arial Black" charset="0"/>
              </a:rPr>
            </a:br>
            <a:r>
              <a:rPr lang="en-US" altLang="zh-TW" sz="3200" i="1" dirty="0">
                <a:latin typeface="Arial Black" charset="0"/>
              </a:rPr>
              <a:t>Demands my soul, my life, my all.</a:t>
            </a:r>
          </a:p>
        </p:txBody>
      </p:sp>
      <p:sp>
        <p:nvSpPr>
          <p:cNvPr id="24580" name="Rectangle 4"/>
          <p:cNvSpPr>
            <a:spLocks noChangeArrowheads="1"/>
          </p:cNvSpPr>
          <p:nvPr/>
        </p:nvSpPr>
        <p:spPr bwMode="auto">
          <a:xfrm>
            <a:off x="250825" y="549275"/>
            <a:ext cx="46085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400" b="1" i="1" dirty="0">
                <a:latin typeface="Monotype Corsiva" charset="0"/>
              </a:rPr>
              <a:t>When I survey the wondrous cross</a:t>
            </a:r>
            <a:r>
              <a:rPr lang="en-US" altLang="zh-TW" sz="2400" i="1" dirty="0">
                <a:latin typeface="Monotype Corsiva" charset="0"/>
              </a:rPr>
              <a:t> </a:t>
            </a:r>
            <a:r>
              <a:rPr lang="en-US" altLang="zh-TW" sz="2400" i="1" dirty="0" smtClean="0">
                <a:latin typeface="Monotype Corsiva" charset="0"/>
              </a:rPr>
              <a:t>(4/4)</a:t>
            </a:r>
            <a:endParaRPr lang="en-US" altLang="zh-TW" sz="2400" i="1" dirty="0">
              <a:latin typeface="Monotype Corsiva" charset="0"/>
            </a:endParaRPr>
          </a:p>
        </p:txBody>
      </p:sp>
    </p:spTree>
    <p:extLst>
      <p:ext uri="{BB962C8B-B14F-4D97-AF65-F5344CB8AC3E}">
        <p14:creationId xmlns:p14="http://schemas.microsoft.com/office/powerpoint/2010/main" val="30766031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例：雅各的角色發展</a:t>
            </a:r>
            <a:endParaRPr kumimoji="1" lang="zh-TW" altLang="en-US" dirty="0"/>
          </a:p>
        </p:txBody>
      </p:sp>
      <p:sp>
        <p:nvSpPr>
          <p:cNvPr id="3" name="內容版面配置區 2"/>
          <p:cNvSpPr>
            <a:spLocks noGrp="1"/>
          </p:cNvSpPr>
          <p:nvPr>
            <p:ph idx="1"/>
          </p:nvPr>
        </p:nvSpPr>
        <p:spPr>
          <a:xfrm>
            <a:off x="914400" y="1735138"/>
            <a:ext cx="7313613" cy="4388806"/>
          </a:xfrm>
        </p:spPr>
        <p:txBody>
          <a:bodyPr>
            <a:normAutofit/>
          </a:bodyPr>
          <a:lstStyle/>
          <a:p>
            <a:r>
              <a:rPr lang="zh-TW" altLang="zh-TW" dirty="0" smtClean="0"/>
              <a:t>雅</a:t>
            </a:r>
            <a:r>
              <a:rPr lang="zh-TW" altLang="zh-TW" dirty="0"/>
              <a:t>各年輕時的狂傲、目中無神</a:t>
            </a:r>
            <a:endParaRPr lang="en-GB" altLang="zh-TW" dirty="0"/>
          </a:p>
          <a:p>
            <a:r>
              <a:rPr lang="zh-TW" altLang="zh-TW" dirty="0" smtClean="0"/>
              <a:t>對拉結</a:t>
            </a:r>
            <a:r>
              <a:rPr lang="zh-TW" altLang="zh-TW" dirty="0"/>
              <a:t>的鍾</a:t>
            </a:r>
            <a:r>
              <a:rPr lang="zh-TW" altLang="zh-TW" dirty="0" smtClean="0"/>
              <a:t>情</a:t>
            </a:r>
            <a:endParaRPr lang="en-US" altLang="zh-TW" dirty="0" smtClean="0"/>
          </a:p>
          <a:p>
            <a:r>
              <a:rPr lang="zh-TW" altLang="en-US" dirty="0" smtClean="0"/>
              <a:t>拉班－－</a:t>
            </a:r>
            <a:r>
              <a:rPr lang="en-US" altLang="zh-TW" dirty="0" smtClean="0"/>
              <a:t>flat character</a:t>
            </a:r>
            <a:endParaRPr lang="en-GB" altLang="zh-TW" dirty="0"/>
          </a:p>
          <a:p>
            <a:r>
              <a:rPr lang="zh-TW" altLang="zh-TW" dirty="0" smtClean="0"/>
              <a:t>真</a:t>
            </a:r>
            <a:r>
              <a:rPr lang="zh-TW" altLang="zh-TW" dirty="0"/>
              <a:t>實的禱告（創卅二</a:t>
            </a:r>
            <a:r>
              <a:rPr lang="en-US" altLang="zh-TW" dirty="0"/>
              <a:t>7-12</a:t>
            </a:r>
            <a:r>
              <a:rPr lang="zh-TW" altLang="zh-TW" dirty="0"/>
              <a:t>）</a:t>
            </a:r>
            <a:r>
              <a:rPr lang="en-US" altLang="zh-TW" dirty="0">
                <a:sym typeface="Wingdings"/>
              </a:rPr>
              <a:t></a:t>
            </a:r>
            <a:r>
              <a:rPr lang="zh-TW" altLang="zh-TW" dirty="0"/>
              <a:t>與神摔跤</a:t>
            </a:r>
            <a:endParaRPr lang="en-GB" altLang="zh-TW" dirty="0"/>
          </a:p>
          <a:p>
            <a:r>
              <a:rPr lang="zh-TW" altLang="zh-TW" dirty="0" smtClean="0"/>
              <a:t>信靠耶和</a:t>
            </a:r>
            <a:r>
              <a:rPr lang="zh-TW" altLang="zh-TW" dirty="0"/>
              <a:t>華──苦難的開端：「我平生的年日又少又苦。」</a:t>
            </a:r>
            <a:endParaRPr lang="en-GB" altLang="zh-TW" dirty="0"/>
          </a:p>
          <a:p>
            <a:r>
              <a:rPr lang="zh-TW" altLang="zh-TW" dirty="0" smtClean="0"/>
              <a:t>因著</a:t>
            </a:r>
            <a:r>
              <a:rPr lang="zh-TW" altLang="zh-TW" dirty="0"/>
              <a:t>信，宣告耶和華是「一生牧養我直到今日的神</a:t>
            </a:r>
            <a:r>
              <a:rPr lang="zh-TW" altLang="zh-TW" dirty="0" smtClean="0"/>
              <a:t>」</a:t>
            </a:r>
            <a:endParaRPr lang="en-US" altLang="zh-TW" dirty="0" smtClean="0"/>
          </a:p>
          <a:p>
            <a:endParaRPr lang="en-GB" altLang="zh-TW" dirty="0" smtClean="0"/>
          </a:p>
          <a:p>
            <a:endParaRPr kumimoji="1" lang="zh-TW" altLang="en-US" dirty="0"/>
          </a:p>
        </p:txBody>
      </p:sp>
    </p:spTree>
    <p:extLst>
      <p:ext uri="{BB962C8B-B14F-4D97-AF65-F5344CB8AC3E}">
        <p14:creationId xmlns:p14="http://schemas.microsoft.com/office/powerpoint/2010/main" val="287088230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2779283"/>
            <a:ext cx="7313613" cy="868362"/>
          </a:xfrm>
        </p:spPr>
        <p:txBody>
          <a:bodyPr/>
          <a:lstStyle/>
          <a:p>
            <a:r>
              <a:rPr kumimoji="1" lang="zh-TW" altLang="en-US" dirty="0" smtClean="0"/>
              <a:t>新約敘事的藝術</a:t>
            </a:r>
            <a:endParaRPr kumimoji="1" lang="zh-TW" altLang="en-US" dirty="0"/>
          </a:p>
        </p:txBody>
      </p:sp>
    </p:spTree>
    <p:extLst>
      <p:ext uri="{BB962C8B-B14F-4D97-AF65-F5344CB8AC3E}">
        <p14:creationId xmlns:p14="http://schemas.microsoft.com/office/powerpoint/2010/main" val="3981265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例：馬太廿七的雙重諷刺</a:t>
            </a:r>
            <a:endParaRPr kumimoji="1" lang="zh-TW" altLang="en-US" dirty="0"/>
          </a:p>
        </p:txBody>
      </p:sp>
      <p:sp>
        <p:nvSpPr>
          <p:cNvPr id="3" name="內容版面配置區 2"/>
          <p:cNvSpPr>
            <a:spLocks noGrp="1"/>
          </p:cNvSpPr>
          <p:nvPr>
            <p:ph idx="1"/>
          </p:nvPr>
        </p:nvSpPr>
        <p:spPr>
          <a:xfrm>
            <a:off x="515510" y="1735138"/>
            <a:ext cx="8235572" cy="4056062"/>
          </a:xfrm>
        </p:spPr>
        <p:txBody>
          <a:bodyPr/>
          <a:lstStyle/>
          <a:p>
            <a:pPr marL="0" indent="0">
              <a:buNone/>
            </a:pPr>
            <a:r>
              <a:rPr lang="zh-TW" altLang="zh-TW" b="1" u="sng" dirty="0"/>
              <a:t>兵丁戲弄耶穌（廿七</a:t>
            </a:r>
            <a:r>
              <a:rPr lang="en-US" altLang="zh-TW" b="1" u="sng" dirty="0"/>
              <a:t>27-31</a:t>
            </a:r>
            <a:r>
              <a:rPr lang="zh-TW" altLang="zh-TW" b="1" u="sng" dirty="0"/>
              <a:t>）</a:t>
            </a:r>
            <a:endParaRPr lang="en-GB" altLang="zh-TW" dirty="0"/>
          </a:p>
          <a:p>
            <a:pPr marL="0" indent="0">
              <a:buNone/>
            </a:pPr>
            <a:r>
              <a:rPr lang="en-US" altLang="zh-TW" dirty="0">
                <a:sym typeface="Wingdings"/>
              </a:rPr>
              <a:t></a:t>
            </a:r>
            <a:r>
              <a:rPr lang="zh-TW" altLang="zh-TW" dirty="0"/>
              <a:t>「朱紅色的袍子」：馬可記載為紫色</a:t>
            </a:r>
            <a:endParaRPr lang="en-GB" altLang="zh-TW" dirty="0"/>
          </a:p>
          <a:p>
            <a:pPr marL="0" indent="0">
              <a:buNone/>
            </a:pPr>
            <a:r>
              <a:rPr lang="en-US" altLang="zh-TW" dirty="0" smtClean="0"/>
              <a:t> -</a:t>
            </a:r>
            <a:r>
              <a:rPr lang="zh-TW" altLang="zh-TW" dirty="0"/>
              <a:t>馬太、馬可相互矛盾？</a:t>
            </a:r>
            <a:endParaRPr lang="en-GB" altLang="zh-TW" dirty="0"/>
          </a:p>
          <a:p>
            <a:pPr marL="0" indent="0">
              <a:buNone/>
            </a:pPr>
            <a:r>
              <a:rPr lang="en-US" altLang="zh-TW" dirty="0" smtClean="0"/>
              <a:t> -</a:t>
            </a:r>
            <a:r>
              <a:rPr lang="zh-TW" altLang="zh-TW" dirty="0"/>
              <a:t>加爾文：近乎紫色的朱紅色，</a:t>
            </a:r>
            <a:r>
              <a:rPr lang="zh-TW" altLang="zh-TW" dirty="0" smtClean="0"/>
              <a:t>用以嘲弄耶穌為偽劣</a:t>
            </a:r>
            <a:r>
              <a:rPr lang="en-US" altLang="zh-TW" dirty="0" smtClean="0"/>
              <a:t> </a:t>
            </a:r>
            <a:r>
              <a:rPr lang="zh-TW" altLang="zh-TW" dirty="0" smtClean="0"/>
              <a:t>君</a:t>
            </a:r>
            <a:r>
              <a:rPr lang="zh-TW" altLang="zh-TW" dirty="0"/>
              <a:t>王</a:t>
            </a:r>
            <a:endParaRPr lang="en-GB" altLang="zh-TW" dirty="0"/>
          </a:p>
          <a:p>
            <a:pPr marL="0" indent="0">
              <a:buNone/>
            </a:pPr>
            <a:r>
              <a:rPr lang="en-US" altLang="zh-TW" dirty="0" smtClean="0"/>
              <a:t>-</a:t>
            </a:r>
            <a:r>
              <a:rPr lang="zh-TW" altLang="zh-TW" dirty="0"/>
              <a:t>與荊棘冠冕、葦子權杖相互呼應</a:t>
            </a:r>
            <a:endParaRPr lang="en-GB" altLang="zh-TW" dirty="0"/>
          </a:p>
          <a:p>
            <a:pPr marL="0" indent="0">
              <a:buNone/>
            </a:pPr>
            <a:r>
              <a:rPr lang="en-US" altLang="zh-TW" dirty="0" smtClean="0">
                <a:sym typeface="Wingdings"/>
              </a:rPr>
              <a:t/>
            </a:r>
            <a:br>
              <a:rPr lang="en-US" altLang="zh-TW" dirty="0" smtClean="0">
                <a:sym typeface="Wingdings"/>
              </a:rPr>
            </a:br>
            <a:r>
              <a:rPr lang="en-US" altLang="zh-TW" dirty="0" smtClean="0">
                <a:sym typeface="Wingdings"/>
              </a:rPr>
              <a:t></a:t>
            </a:r>
            <a:r>
              <a:rPr lang="zh-TW" altLang="zh-TW" dirty="0"/>
              <a:t>耶穌的沉默：君王的威嚴，顯示兵丁的愚昧</a:t>
            </a:r>
            <a:endParaRPr lang="en-GB" altLang="zh-TW" dirty="0"/>
          </a:p>
          <a:p>
            <a:pPr marL="0" indent="0">
              <a:buNone/>
            </a:pPr>
            <a:endParaRPr kumimoji="1" lang="zh-TW" altLang="en-US" dirty="0"/>
          </a:p>
        </p:txBody>
      </p:sp>
    </p:spTree>
    <p:extLst>
      <p:ext uri="{BB962C8B-B14F-4D97-AF65-F5344CB8AC3E}">
        <p14:creationId xmlns:p14="http://schemas.microsoft.com/office/powerpoint/2010/main" val="41061083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例：馬太廿七的雙重諷刺</a:t>
            </a:r>
            <a:endParaRPr kumimoji="1" lang="zh-TW" altLang="en-US" dirty="0"/>
          </a:p>
        </p:txBody>
      </p:sp>
      <p:sp>
        <p:nvSpPr>
          <p:cNvPr id="3" name="內容版面配置區 2"/>
          <p:cNvSpPr>
            <a:spLocks noGrp="1"/>
          </p:cNvSpPr>
          <p:nvPr>
            <p:ph idx="1"/>
          </p:nvPr>
        </p:nvSpPr>
        <p:spPr>
          <a:xfrm>
            <a:off x="515510" y="1735138"/>
            <a:ext cx="8235572" cy="4056062"/>
          </a:xfrm>
        </p:spPr>
        <p:txBody>
          <a:bodyPr/>
          <a:lstStyle/>
          <a:p>
            <a:pPr marL="0" indent="0">
              <a:buNone/>
            </a:pPr>
            <a:r>
              <a:rPr lang="zh-TW" altLang="zh-TW" b="1" u="sng" dirty="0"/>
              <a:t>各各他十字架（廿七</a:t>
            </a:r>
            <a:r>
              <a:rPr lang="en-US" altLang="zh-TW" b="1" u="sng" dirty="0"/>
              <a:t>32-44</a:t>
            </a:r>
            <a:r>
              <a:rPr lang="zh-TW" altLang="zh-TW" b="1" u="sng" dirty="0"/>
              <a:t>）</a:t>
            </a:r>
            <a:endParaRPr lang="en-GB" altLang="zh-TW" dirty="0"/>
          </a:p>
          <a:p>
            <a:pPr marL="0" indent="0">
              <a:buNone/>
            </a:pPr>
            <a:r>
              <a:rPr lang="en-US" altLang="zh-TW" dirty="0">
                <a:sym typeface="Wingdings"/>
              </a:rPr>
              <a:t></a:t>
            </a:r>
            <a:r>
              <a:rPr lang="zh-TW" altLang="zh-TW" dirty="0"/>
              <a:t>兵丁繼續嘲弄耶穌（廿七</a:t>
            </a:r>
            <a:r>
              <a:rPr lang="en-US" altLang="zh-TW" dirty="0"/>
              <a:t>32-37</a:t>
            </a:r>
            <a:r>
              <a:rPr lang="zh-TW" altLang="zh-TW" dirty="0"/>
              <a:t>）</a:t>
            </a:r>
            <a:endParaRPr lang="en-GB" altLang="zh-TW" dirty="0"/>
          </a:p>
          <a:p>
            <a:pPr marL="0" indent="0">
              <a:buNone/>
            </a:pPr>
            <a:r>
              <a:rPr lang="en-US" altLang="zh-TW" dirty="0">
                <a:sym typeface="Wingdings"/>
              </a:rPr>
              <a:t></a:t>
            </a:r>
            <a:r>
              <a:rPr lang="zh-TW" altLang="zh-TW" dirty="0"/>
              <a:t>馬太的雙重反諷法：愚昧人用直接諷刺法（</a:t>
            </a:r>
            <a:r>
              <a:rPr lang="en-US" altLang="zh-TW" dirty="0"/>
              <a:t>verbal irony</a:t>
            </a:r>
            <a:r>
              <a:rPr lang="zh-TW" altLang="zh-TW" dirty="0"/>
              <a:t>）嘲弄耶穌，馬太確將之變成戲劇諷刺法（</a:t>
            </a:r>
            <a:r>
              <a:rPr lang="en-US" altLang="zh-TW" dirty="0"/>
              <a:t>dramatic irony</a:t>
            </a:r>
            <a:r>
              <a:rPr lang="zh-TW" altLang="zh-TW" dirty="0"/>
              <a:t>）</a:t>
            </a:r>
            <a:endParaRPr lang="en-GB" altLang="zh-TW" dirty="0"/>
          </a:p>
          <a:p>
            <a:pPr marL="0" indent="0">
              <a:buNone/>
            </a:pPr>
            <a:r>
              <a:rPr lang="en-US" altLang="zh-TW" dirty="0">
                <a:sym typeface="Wingdings"/>
              </a:rPr>
              <a:t></a:t>
            </a:r>
            <a:r>
              <a:rPr lang="zh-TW" altLang="zh-TW" dirty="0"/>
              <a:t>雙重反諷的最高潮：廿七</a:t>
            </a:r>
            <a:r>
              <a:rPr lang="en-US" altLang="zh-TW" dirty="0"/>
              <a:t>40</a:t>
            </a:r>
            <a:endParaRPr lang="en-GB" altLang="zh-TW" dirty="0"/>
          </a:p>
          <a:p>
            <a:pPr marL="0" indent="0">
              <a:buNone/>
            </a:pPr>
            <a:endParaRPr kumimoji="1" lang="zh-TW" altLang="en-US" dirty="0"/>
          </a:p>
        </p:txBody>
      </p:sp>
    </p:spTree>
    <p:extLst>
      <p:ext uri="{BB962C8B-B14F-4D97-AF65-F5344CB8AC3E}">
        <p14:creationId xmlns:p14="http://schemas.microsoft.com/office/powerpoint/2010/main" val="14583608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墨水瓶">
  <a:themeElements>
    <a:clrScheme name="墨水瓶">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墨水瓶">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墨水瓶">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墨水瓶.thmx</Template>
  <TotalTime>12068</TotalTime>
  <Words>1619</Words>
  <Application>Microsoft Macintosh PowerPoint</Application>
  <PresentationFormat>如螢幕大小 (4:3)</PresentationFormat>
  <Paragraphs>191</Paragraphs>
  <Slides>51</Slides>
  <Notes>0</Notes>
  <HiddenSlides>0</HiddenSlides>
  <MMClips>0</MMClips>
  <ScaleCrop>false</ScaleCrop>
  <HeadingPairs>
    <vt:vector size="4" baseType="variant">
      <vt:variant>
        <vt:lpstr>佈景主題</vt:lpstr>
      </vt:variant>
      <vt:variant>
        <vt:i4>1</vt:i4>
      </vt:variant>
      <vt:variant>
        <vt:lpstr>投影片標題</vt:lpstr>
      </vt:variant>
      <vt:variant>
        <vt:i4>51</vt:i4>
      </vt:variant>
    </vt:vector>
  </HeadingPairs>
  <TitlesOfParts>
    <vt:vector size="52" baseType="lpstr">
      <vt:lpstr>墨水瓶</vt:lpstr>
      <vt:lpstr>    基督教          與       東西方人文藝術</vt:lpstr>
      <vt:lpstr>舊約敘事文學的藝術</vt:lpstr>
      <vt:lpstr>The Art of Biblical Narrative</vt:lpstr>
      <vt:lpstr>例：約書亞記三-四</vt:lpstr>
      <vt:lpstr>例：約書亞記三-四</vt:lpstr>
      <vt:lpstr>例：雅各的角色發展</vt:lpstr>
      <vt:lpstr>新約敘事的藝術</vt:lpstr>
      <vt:lpstr>例：馬太廿七的雙重諷刺</vt:lpstr>
      <vt:lpstr>例：馬太廿七的雙重諷刺</vt:lpstr>
      <vt:lpstr>例：馬太廿七的雙重諷刺</vt:lpstr>
      <vt:lpstr>例：馬太廿七的雙重諷刺</vt:lpstr>
      <vt:lpstr>形式與內容的和諧： 聖禮美學</vt:lpstr>
      <vt:lpstr>「名」與「實」</vt:lpstr>
      <vt:lpstr>聖禮：記號與印證</vt:lpstr>
      <vt:lpstr>聖禮（Sacraments）的定義</vt:lpstr>
      <vt:lpstr>洗禮：為何要受洗？</vt:lpstr>
      <vt:lpstr>洗禮：不只是形式</vt:lpstr>
      <vt:lpstr>聖餐：記念（Remembrance）</vt:lpstr>
      <vt:lpstr>Remembrance</vt:lpstr>
      <vt:lpstr>聖餐：參與（Participation）</vt:lpstr>
      <vt:lpstr>聖餐：等候與盼望（Anticipation）</vt:lpstr>
      <vt:lpstr>Sacramental Aesthetics</vt:lpstr>
      <vt:lpstr>PowerPoint 簡報</vt:lpstr>
      <vt:lpstr>不排斥 symbols （教堂）</vt:lpstr>
      <vt:lpstr>PowerPoint 簡報</vt:lpstr>
      <vt:lpstr>美學誤區：宣傳、教化藝術</vt:lpstr>
      <vt:lpstr>PowerPoint 簡報</vt:lpstr>
      <vt:lpstr>PowerPoint 簡報</vt:lpstr>
      <vt:lpstr>PowerPoint 簡報</vt:lpstr>
      <vt:lpstr>意象與想像： 藝術的真實性與先知性</vt:lpstr>
      <vt:lpstr>Remembrance &amp; Imagination</vt:lpstr>
      <vt:lpstr>聖經中的意象（Imagery）</vt:lpstr>
      <vt:lpstr>禁止造偶像</vt:lpstr>
      <vt:lpstr>禁止造偶像</vt:lpstr>
      <vt:lpstr>早期宗教改革</vt:lpstr>
      <vt:lpstr>十七世紀清教徒</vt:lpstr>
      <vt:lpstr>愛德華茲論 Imagination</vt:lpstr>
      <vt:lpstr>“truly spiritual sensation”</vt:lpstr>
      <vt:lpstr>「自然」與「超自然」</vt:lpstr>
      <vt:lpstr>基督釘十架的異象</vt:lpstr>
      <vt:lpstr>聖靈的工作</vt:lpstr>
      <vt:lpstr>The New Sense</vt:lpstr>
      <vt:lpstr>十七世紀形而上詩</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University of Oxford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巴特神學</dc:title>
  <dc:creator>Shao Kai Tseng</dc:creator>
  <cp:lastModifiedBy>Shao Kai Tseng</cp:lastModifiedBy>
  <cp:revision>215</cp:revision>
  <dcterms:created xsi:type="dcterms:W3CDTF">2014-09-29T07:46:44Z</dcterms:created>
  <dcterms:modified xsi:type="dcterms:W3CDTF">2015-09-11T13:51:03Z</dcterms:modified>
</cp:coreProperties>
</file>